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6" r:id="rId6"/>
    <p:sldMasterId id="2147483792" r:id="rId7"/>
    <p:sldMasterId id="2147483816" r:id="rId8"/>
    <p:sldMasterId id="2147483828" r:id="rId9"/>
    <p:sldMasterId id="2147483852" r:id="rId10"/>
    <p:sldMasterId id="2147483888" r:id="rId11"/>
    <p:sldMasterId id="2147483900" r:id="rId12"/>
    <p:sldMasterId id="2147483912" r:id="rId13"/>
    <p:sldMasterId id="2147483924" r:id="rId14"/>
    <p:sldMasterId id="2147483936" r:id="rId15"/>
  </p:sldMasterIdLst>
  <p:notesMasterIdLst>
    <p:notesMasterId r:id="rId46"/>
  </p:notesMasterIdLst>
  <p:sldIdLst>
    <p:sldId id="292" r:id="rId16"/>
    <p:sldId id="257" r:id="rId17"/>
    <p:sldId id="320" r:id="rId18"/>
    <p:sldId id="259" r:id="rId19"/>
    <p:sldId id="260" r:id="rId20"/>
    <p:sldId id="279" r:id="rId21"/>
    <p:sldId id="272" r:id="rId22"/>
    <p:sldId id="306" r:id="rId23"/>
    <p:sldId id="265" r:id="rId24"/>
    <p:sldId id="305" r:id="rId25"/>
    <p:sldId id="266" r:id="rId26"/>
    <p:sldId id="303" r:id="rId27"/>
    <p:sldId id="304" r:id="rId28"/>
    <p:sldId id="318" r:id="rId29"/>
    <p:sldId id="313" r:id="rId30"/>
    <p:sldId id="319" r:id="rId31"/>
    <p:sldId id="314" r:id="rId32"/>
    <p:sldId id="299" r:id="rId33"/>
    <p:sldId id="316" r:id="rId34"/>
    <p:sldId id="317" r:id="rId35"/>
    <p:sldId id="280" r:id="rId36"/>
    <p:sldId id="293" r:id="rId37"/>
    <p:sldId id="285" r:id="rId38"/>
    <p:sldId id="281" r:id="rId39"/>
    <p:sldId id="287" r:id="rId40"/>
    <p:sldId id="291" r:id="rId41"/>
    <p:sldId id="294" r:id="rId42"/>
    <p:sldId id="284" r:id="rId43"/>
    <p:sldId id="298" r:id="rId44"/>
    <p:sldId id="308" r:id="rId4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D60093"/>
    <a:srgbClr val="6600CC"/>
    <a:srgbClr val="6600FF"/>
    <a:srgbClr val="000066"/>
    <a:srgbClr val="800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C6FA0-A093-4DD1-ADBE-25E667938F53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E49A1-DDC1-40F0-AA95-DE485DEC09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712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22</a:t>
            </a:fld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30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11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>
                <a:solidFill>
                  <a:prstClr val="black"/>
                </a:solidFill>
              </a:rPr>
              <a:pPr/>
              <a:t>17</a:t>
            </a:fld>
            <a:endParaRPr lang="bg-B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>
                <a:solidFill>
                  <a:prstClr val="black"/>
                </a:solidFill>
              </a:rPr>
              <a:pPr/>
              <a:t>18</a:t>
            </a:fld>
            <a:endParaRPr lang="bg-B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>
                <a:solidFill>
                  <a:prstClr val="black"/>
                </a:solidFill>
              </a:rPr>
              <a:pPr/>
              <a:t>19</a:t>
            </a:fld>
            <a:endParaRPr lang="bg-B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>
                <a:solidFill>
                  <a:prstClr val="black"/>
                </a:solidFill>
              </a:rPr>
              <a:pPr/>
              <a:t>20</a:t>
            </a:fld>
            <a:endParaRPr lang="bg-B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49A1-DDC1-40F0-AA95-DE485DEC0996}" type="slidenum">
              <a:rPr lang="bg-BG" smtClean="0"/>
              <a:pPr/>
              <a:t>21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/>
              <a:pPr/>
              <a:t>17.5.2015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AA66-1327-4EDC-8C1E-B0A7C98662A7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97E0-04EF-417B-96D5-3BE532F49E4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ABD-89FC-4286-BB88-1123C9FC173D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17.5.2015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1E9-555B-49EE-A141-396E4E7B13D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http://www.maverick2000.net/ZDP/D19.jpg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84.xml"/><Relationship Id="rId6" Type="http://schemas.openxmlformats.org/officeDocument/2006/relationships/image" Target="http://www.maverick2000.net/ZDP/D18.jpg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1.jpeg"/><Relationship Id="rId15" Type="http://schemas.openxmlformats.org/officeDocument/2006/relationships/image" Target="../media/image48.jpeg"/><Relationship Id="rId10" Type="http://schemas.openxmlformats.org/officeDocument/2006/relationships/image" Target="http://www.maverick2000.net/ZDP/D22.jpg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4.jpe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1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53.png"/><Relationship Id="rId11" Type="http://schemas.openxmlformats.org/officeDocument/2006/relationships/image" Target="../media/image65.png"/><Relationship Id="rId5" Type="http://schemas.openxmlformats.org/officeDocument/2006/relationships/image" Target="../media/image52.png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29.png"/><Relationship Id="rId11" Type="http://schemas.openxmlformats.org/officeDocument/2006/relationships/image" Target="../media/image71.png"/><Relationship Id="rId5" Type="http://schemas.openxmlformats.org/officeDocument/2006/relationships/image" Target="../media/image53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51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4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80.jpeg"/><Relationship Id="rId5" Type="http://schemas.openxmlformats.org/officeDocument/2006/relationships/image" Target="../media/image76.jpe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92696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1268760"/>
            <a:ext cx="590465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 извилия се път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</a:t>
            </a: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самотни те стоят.</a:t>
            </a:r>
            <a:endParaRPr lang="bg-BG" sz="3600" b="1" cap="none" spc="0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си имат своите грижи –</a:t>
            </a:r>
            <a:endParaRPr lang="bg-BG" sz="3600" b="1" cap="none" spc="0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всеки точно да се движи,</a:t>
            </a:r>
            <a:endParaRPr lang="bg-BG" sz="3600" b="1" cap="none" spc="0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всеки да ги спазва строго.</a:t>
            </a:r>
            <a:endParaRPr lang="bg-BG" sz="3600" b="1" cap="none" spc="0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 мълчат, а казват много.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6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Що е то?  </a:t>
            </a:r>
            <a:endParaRPr lang="bg-BG" sz="3600" b="1" cap="none" spc="0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Notched Right Arrow 7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15616" y="1484785"/>
            <a:ext cx="5400600" cy="38164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bg-BG" sz="1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Всички шансове добри са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 колело навред да минеш,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ако знакът светлосин е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 с велосипед изписан.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Знай, освен предупредителни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има знаци задължителни!</a:t>
            </a:r>
          </a:p>
          <a:p>
            <a:endParaRPr lang="bg-BG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bg-BG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bg-BG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2" descr="Светофор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00192" y="908720"/>
            <a:ext cx="1728193" cy="4968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620688"/>
            <a:ext cx="7416824" cy="56166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Notched Right Arrow 5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ЗАДЪЛЖИТЕЛНИ ПЪТНИ ЗНАЦИ 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5656" y="1916832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Задължителните знаци </a:t>
            </a:r>
            <a:r>
              <a:rPr lang="bg-BG" sz="2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имат формата на  кръг,</a:t>
            </a:r>
            <a:r>
              <a:rPr lang="bg-BG" sz="2400" dirty="0" smtClean="0">
                <a:solidFill>
                  <a:prstClr val="black"/>
                </a:solidFill>
              </a:rPr>
              <a:t> </a:t>
            </a:r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със син фон, и  символи в бял  цвят.</a:t>
            </a: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365104"/>
            <a:ext cx="1512168" cy="144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 descr="D:\БДП\467722-c724ca6a1886ab0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3298"/>
              </a:clrFrom>
              <a:clrTo>
                <a:srgbClr val="0032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5" y="4365104"/>
            <a:ext cx="1512167" cy="144016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347864" y="472514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Задължителен път само за велосипедисти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437112"/>
            <a:ext cx="1440160" cy="142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55168" y="4653136"/>
            <a:ext cx="647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419872" y="465313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Задължителен път само за пешеходци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6" y="472514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Задължителен път само за пешеходци и велосипедисти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4" descr="C:\Users\Бикова\Pictures\Desktop\New folder\PZ\9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437112"/>
            <a:ext cx="1524000" cy="1524000"/>
          </a:xfrm>
          <a:prstGeom prst="rect">
            <a:avLst/>
          </a:prstGeom>
          <a:noFill/>
        </p:spPr>
      </p:pic>
      <p:pic>
        <p:nvPicPr>
          <p:cNvPr id="27" name="Picture 3" descr="C:\Users\Бикова\Pictures\Desktop\New folder\PZ\8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4437112"/>
            <a:ext cx="1524000" cy="1524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275856" y="465313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Движение само направо след знака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458112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Движение само надясно след знака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C:\Users\Бикова\Pictures\Desktop\New folder\PZ\8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187624" y="4365104"/>
            <a:ext cx="1524000" cy="15240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275856" y="472514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Движение само наляво след знака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C:\Users\Бикова\Pictures\Desktop\New folder\PZ\8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365104"/>
            <a:ext cx="1524000" cy="1524000"/>
          </a:xfrm>
          <a:prstGeom prst="rect">
            <a:avLst/>
          </a:prstGeom>
          <a:noFill/>
        </p:spPr>
      </p:pic>
      <p:pic>
        <p:nvPicPr>
          <p:cNvPr id="34" name="Picture 5" descr="C:\Users\Бикова\Pictures\Desktop\New folder\PZ\9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4437112"/>
            <a:ext cx="1524000" cy="15240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347864" y="465313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Кръгово движение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6" descr="C:\Users\Бикова\Pictures\Desktop\New folder\PZ\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4365104"/>
            <a:ext cx="1524000" cy="15240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275856" y="465313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Задължителна минимална скорост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 descr="C:\Users\Бикова\Pictures\Desktop\New folder\PZ\10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4365104"/>
            <a:ext cx="1524000" cy="1524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347864" y="458112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Задължителни вериги за сняг най-малко на две от двигателните колелета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Notched Right Arrow 36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2" name="TextBox 41"/>
          <p:cNvSpPr txBox="1"/>
          <p:nvPr/>
        </p:nvSpPr>
        <p:spPr>
          <a:xfrm>
            <a:off x="1259632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Monotype Corsiva" pitchFamily="66" charset="0"/>
              </a:rPr>
              <a:t>кликнете тук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0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1" grpId="0"/>
      <p:bldP spid="31" grpId="1"/>
      <p:bldP spid="35" grpId="0"/>
      <p:bldP spid="35" grpId="1"/>
      <p:bldP spid="38" grpId="0"/>
      <p:bldP spid="38" grpId="1"/>
      <p:bldP spid="40" grpId="0"/>
      <p:bldP spid="4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484784"/>
            <a:ext cx="4536504" cy="3908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g-BG" sz="1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 коли летящи ти си                                                                         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право на лъва в устата!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Я пред подлеза мини си –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мирна да ти е главата!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За да няма наказания,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има знаци – указания!                   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g-BG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Н. Колева и М. Стоянов</a:t>
            </a:r>
            <a:endParaRPr lang="bg-BG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bg-BG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 descr="Светофор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00192" y="908720"/>
            <a:ext cx="1728193" cy="4968552"/>
          </a:xfrm>
          <a:prstGeom prst="rect">
            <a:avLst/>
          </a:prstGeom>
        </p:spPr>
      </p:pic>
      <p:sp>
        <p:nvSpPr>
          <p:cNvPr id="8" name="Notched Right Arrow 7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1F497D">
                  <a:lumMod val="60000"/>
                  <a:lumOff val="4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62880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</a:rPr>
              <a:t>Те</a:t>
            </a:r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имат формата на квадрат или правоъгълник. Фонът им е син. Символите са изобразени в бяло поле с черен цвят.    </a:t>
            </a:r>
            <a:endParaRPr lang="bg-BG" sz="2400" dirty="0" smtClean="0">
              <a:solidFill>
                <a:srgbClr val="4F81BD">
                  <a:lumMod val="75000"/>
                </a:srgbClr>
              </a:solidFill>
              <a:latin typeface="Bookman Old Style" pitchFamily="18" charset="0"/>
              <a:cs typeface="Arial" charset="0"/>
            </a:endParaRP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5696" y="764704"/>
            <a:ext cx="568863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УКАЗАТЕЛНИ ПЪТНИ ЗНАЦИ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47971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Тролейбусна спирка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 descr="D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9309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3491880" y="472514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Пешеходна пътека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91880" y="4797152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Пешеходен подлез или надлез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" descr="E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93096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3563888" y="47971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Болница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7" descr="http://www.maverick2000.net/ZDP/D18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619672" y="4293096"/>
            <a:ext cx="936104" cy="1008112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707904" y="47971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Автобусна спирка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 descr="D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293096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293096"/>
            <a:ext cx="1047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3491880" y="47971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Трамвайна спирка</a:t>
            </a:r>
            <a:endParaRPr lang="bg-BG" sz="2400" dirty="0"/>
          </a:p>
        </p:txBody>
      </p:sp>
      <p:pic>
        <p:nvPicPr>
          <p:cNvPr id="63" name="Picture 3" descr="http://www.maverick2000.net/ZDP/D22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619673" y="4365104"/>
            <a:ext cx="936104" cy="1412776"/>
          </a:xfrm>
          <a:prstGeom prst="rect">
            <a:avLst/>
          </a:prstGeom>
          <a:noFill/>
        </p:spPr>
      </p:pic>
      <p:pic>
        <p:nvPicPr>
          <p:cNvPr id="64" name="Picture 6" descr="http://www.maverick2000.net/ZDP/D19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1619672" y="4365104"/>
            <a:ext cx="936104" cy="1008112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3563888" y="47971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Паркинг</a:t>
            </a:r>
            <a:endParaRPr lang="bg-BG" dirty="0"/>
          </a:p>
        </p:txBody>
      </p:sp>
      <p:sp>
        <p:nvSpPr>
          <p:cNvPr id="66" name="TextBox 65"/>
          <p:cNvSpPr txBox="1"/>
          <p:nvPr/>
        </p:nvSpPr>
        <p:spPr>
          <a:xfrm>
            <a:off x="3491880" y="47971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Медицински пункт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5" descr="E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4365104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3563888" y="47971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endParaRPr lang="bg-BG" sz="2400" dirty="0"/>
          </a:p>
        </p:txBody>
      </p:sp>
      <p:pic>
        <p:nvPicPr>
          <p:cNvPr id="69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664" y="4293096"/>
            <a:ext cx="10572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3563888" y="47251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Ресторант</a:t>
            </a:r>
            <a:endParaRPr lang="bg-BG" sz="2400" dirty="0" smtClean="0"/>
          </a:p>
        </p:txBody>
      </p:sp>
      <p:pic>
        <p:nvPicPr>
          <p:cNvPr id="72" name="Picture 7" descr="E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672" y="4365104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91680" y="4365104"/>
            <a:ext cx="85407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3635896" y="47251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Вода за пиене</a:t>
            </a:r>
            <a:endParaRPr lang="bg-BG" sz="2400" dirty="0" smtClean="0"/>
          </a:p>
        </p:txBody>
      </p:sp>
      <p:sp>
        <p:nvSpPr>
          <p:cNvPr id="79" name="Notched Right Arrow 7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TextBox 30"/>
          <p:cNvSpPr txBox="1"/>
          <p:nvPr/>
        </p:nvSpPr>
        <p:spPr>
          <a:xfrm>
            <a:off x="1331640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Monotype Corsiva" pitchFamily="66" charset="0"/>
              </a:rPr>
              <a:t>кликнете тук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9" grpId="1"/>
      <p:bldP spid="49" grpId="0"/>
      <p:bldP spid="49" grpId="1"/>
      <p:bldP spid="50" grpId="0"/>
      <p:bldP spid="50" grpId="1"/>
      <p:bldP spid="56" grpId="0"/>
      <p:bldP spid="56" grpId="1"/>
      <p:bldP spid="58" grpId="0"/>
      <p:bldP spid="58" grpId="1"/>
      <p:bldP spid="62" grpId="0"/>
      <p:bldP spid="62" grpId="1"/>
      <p:bldP spid="65" grpId="0"/>
      <p:bldP spid="65" grpId="1"/>
      <p:bldP spid="66" grpId="0"/>
      <p:bldP spid="66" grpId="1"/>
      <p:bldP spid="68" grpId="0"/>
      <p:bldP spid="68" grpId="1"/>
      <p:bldP spid="70" grpId="0"/>
      <p:bldP spid="70" grpId="1"/>
      <p:bldP spid="77" grpId="0"/>
      <p:bldP spid="77" grpId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1F497D">
                  <a:lumMod val="60000"/>
                  <a:lumOff val="4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1484784"/>
            <a:ext cx="6408712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g-BG" sz="1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СЪВЕТЪТ</a:t>
            </a:r>
          </a:p>
          <a:p>
            <a:pPr algn="ctr"/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УКАЗАТЕЛНИТЕ ЗНАЦИ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Ний не забраняваме, 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само съобщаваме.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Ей, детенце, погледни! </a:t>
            </a:r>
          </a:p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Най-внимателно мини! </a:t>
            </a:r>
            <a:r>
              <a:rPr lang="bg-BG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bg-BG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otched Right Arrow 3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484784"/>
            <a:ext cx="34563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87624" y="764704"/>
            <a:ext cx="676875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ПОДРЕДЕТЕ ЦВЕТОВЕТЕ НА СВЕТОФАРА   </a:t>
            </a:r>
            <a:r>
              <a:rPr lang="bg-BG" sz="28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2800" b="1" dirty="0">
              <a:ln w="11430"/>
              <a:solidFill>
                <a:srgbClr val="4F81B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44208" y="1772816"/>
            <a:ext cx="1008112" cy="98640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44208" y="3212976"/>
            <a:ext cx="1008112" cy="98640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44208" y="4653136"/>
            <a:ext cx="1008112" cy="98640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26876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00FF"/>
                </a:solidFill>
                <a:latin typeface="Monotype Corsiva" pitchFamily="66" charset="0"/>
              </a:rPr>
              <a:t>Кликнете върху цветното кръгче.</a:t>
            </a:r>
            <a:endParaRPr lang="bg-BG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1" name="Notched Right Arrow 10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4393E-6 L -0.4408 0.221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0476E-6 L -0.43298 -0.365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7372E-7 L -0.4408 0.24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484784"/>
            <a:ext cx="345638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187624" y="764704"/>
            <a:ext cx="676875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КОМАНДИТЕ НА СВЕТОФАРА   </a:t>
            </a:r>
            <a:r>
              <a:rPr lang="bg-BG" sz="28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2800" b="1" dirty="0">
              <a:ln w="11430"/>
              <a:solidFill>
                <a:srgbClr val="4F81B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39752" y="3356992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39752" y="4581128"/>
            <a:ext cx="1080120" cy="105841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11760" y="2060848"/>
            <a:ext cx="1080120" cy="100811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1" name="Notched Right Arrow 10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256490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</a:t>
            </a:r>
            <a:r>
              <a:rPr lang="bg-BG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ервено  </a:t>
            </a:r>
            <a:r>
              <a:rPr lang="bg-BG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6136" y="2924944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– сядаме на </a:t>
            </a:r>
          </a:p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    столчето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8024" y="3429000"/>
            <a:ext cx="1328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ж</a:t>
            </a:r>
            <a:r>
              <a:rPr lang="bg-BG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ълто</a:t>
            </a:r>
            <a:r>
              <a:rPr lang="bg-BG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3789040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– стоим прави  </a:t>
            </a:r>
          </a:p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    (ставаме)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82473" y="4725144"/>
            <a:ext cx="10759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bg-BG" sz="2400" b="1" cap="none" spc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елеено </a:t>
            </a:r>
            <a:endParaRPr lang="bg-BG" sz="2400" b="1" cap="none" spc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8144" y="4725144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– тропаме на </a:t>
            </a:r>
          </a:p>
          <a:p>
            <a:pPr lvl="0"/>
            <a:r>
              <a:rPr lang="bg-BG" sz="2400" dirty="0" smtClean="0">
                <a:solidFill>
                  <a:srgbClr val="0000FF"/>
                </a:solidFill>
                <a:latin typeface="Monotype Corsiva" pitchFamily="66" charset="0"/>
              </a:rPr>
              <a:t>    място с крака</a:t>
            </a:r>
            <a:endParaRPr lang="bg-BG" sz="24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23488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00FF"/>
                </a:solidFill>
                <a:latin typeface="Monotype Corsiva" pitchFamily="66" charset="0"/>
              </a:rPr>
              <a:t> Правила на играта:</a:t>
            </a:r>
            <a:endParaRPr lang="bg-BG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41277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Поставете картинките вдясно в съответния пътен знак.  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692696"/>
            <a:ext cx="5544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СЪЗДАЙТЕ ПЪТЕН ЗНАК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2360" y="0"/>
            <a:ext cx="1331640" cy="6858000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563888" y="2276872"/>
            <a:ext cx="1566920" cy="1400072"/>
            <a:chOff x="3143240" y="2357430"/>
            <a:chExt cx="1714512" cy="1531630"/>
          </a:xfrm>
        </p:grpSpPr>
        <p:sp>
          <p:nvSpPr>
            <p:cNvPr id="38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724128" y="1988840"/>
            <a:ext cx="1566920" cy="1566920"/>
            <a:chOff x="5643570" y="2357430"/>
            <a:chExt cx="1714492" cy="1714492"/>
          </a:xfrm>
        </p:grpSpPr>
        <p:sp>
          <p:nvSpPr>
            <p:cNvPr id="41" name="Овал 17"/>
            <p:cNvSpPr/>
            <p:nvPr/>
          </p:nvSpPr>
          <p:spPr>
            <a:xfrm>
              <a:off x="5786444" y="2571741"/>
              <a:ext cx="1428743" cy="13573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2" name="Picture 5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357430"/>
              <a:ext cx="1714492" cy="171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2" name="Straight Connector 51"/>
          <p:cNvCxnSpPr/>
          <p:nvPr/>
        </p:nvCxnSpPr>
        <p:spPr>
          <a:xfrm>
            <a:off x="7740352" y="548680"/>
            <a:ext cx="0" cy="58326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187624" y="4653136"/>
            <a:ext cx="122413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060848"/>
            <a:ext cx="11521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93096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437112"/>
            <a:ext cx="1495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365104"/>
            <a:ext cx="1447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476672"/>
            <a:ext cx="781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5300" y="5301208"/>
            <a:ext cx="1028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96752"/>
            <a:ext cx="864096" cy="91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2492896"/>
            <a:ext cx="8640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4365104"/>
            <a:ext cx="6477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" descr="C:\Users\User\Desktop\ЦОР 2010Г\материал\007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6768" y="3293368"/>
            <a:ext cx="1002538" cy="9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Notched Right Arrow 26">
            <a:hlinkClick r:id="" action="ppaction://hlinkshowjump?jump=nextslide"/>
          </p:cNvPr>
          <p:cNvSpPr/>
          <p:nvPr/>
        </p:nvSpPr>
        <p:spPr>
          <a:xfrm>
            <a:off x="7308304" y="5949280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3432E-6 L -0.44445 0.337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5473E-6 L -0.22326 -0.448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8965E-6 L -0.69306 0.153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2662E-7 L -0.70086 0.305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5299E-6 L -0.44149 0.22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9376E-8 L -0.19289 0.05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41277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Поставете картинките вдясно в съответния пътен знак.  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692696"/>
            <a:ext cx="5544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СЪЗДАЙТЕ ПЪТЕН ЗНАК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2360" y="0"/>
            <a:ext cx="1331640" cy="6858000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563888" y="2348880"/>
            <a:ext cx="1566920" cy="1400072"/>
            <a:chOff x="3143240" y="2357430"/>
            <a:chExt cx="1714512" cy="1531630"/>
          </a:xfrm>
        </p:grpSpPr>
        <p:sp>
          <p:nvSpPr>
            <p:cNvPr id="38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724128" y="1988840"/>
            <a:ext cx="1566920" cy="1566920"/>
            <a:chOff x="5643570" y="2357430"/>
            <a:chExt cx="1714492" cy="1714492"/>
          </a:xfrm>
        </p:grpSpPr>
        <p:sp>
          <p:nvSpPr>
            <p:cNvPr id="41" name="Овал 17"/>
            <p:cNvSpPr/>
            <p:nvPr/>
          </p:nvSpPr>
          <p:spPr>
            <a:xfrm>
              <a:off x="5786444" y="2571741"/>
              <a:ext cx="1428743" cy="13573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2" name="Picture 5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357430"/>
              <a:ext cx="1714492" cy="171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10" descr="C:\Users\User\Desktop\ЦОР 2010Г\материал\00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2852936"/>
            <a:ext cx="1002538" cy="9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Connector 51"/>
          <p:cNvCxnSpPr/>
          <p:nvPr/>
        </p:nvCxnSpPr>
        <p:spPr>
          <a:xfrm>
            <a:off x="7740352" y="548680"/>
            <a:ext cx="0" cy="58326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187624" y="4653136"/>
            <a:ext cx="122413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40" name="Picture 13" descr="C:\Users\User\Desktop\ЦОР 2010Г\материал\01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733256"/>
            <a:ext cx="890909" cy="7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2060848"/>
            <a:ext cx="11521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93096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4437112"/>
            <a:ext cx="1495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4365104"/>
            <a:ext cx="1447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7956376" y="1412776"/>
            <a:ext cx="8883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100392" y="4221088"/>
            <a:ext cx="647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Notched Right Arrow 24">
            <a:hlinkClick r:id="" action="ppaction://hlinkshowjump?jump=nextslide"/>
          </p:cNvPr>
          <p:cNvSpPr/>
          <p:nvPr/>
        </p:nvSpPr>
        <p:spPr>
          <a:xfrm>
            <a:off x="7308304" y="5949280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76672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9676E-6 L -0.20608 -0.472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8158E-6 L -0.18247 0.42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5343E-6 L -0.70486 0.041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92697E-7 L -0.44062 -0.024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0827E-6 L -0.69584 0.257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/>
      <p:bldP spid="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41277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Поставете картинките вдясно в съответния пътен знак.  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692696"/>
            <a:ext cx="5544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СЪЗДАЙТЕ ПЪТЕН ЗНАК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2360" y="0"/>
            <a:ext cx="1331640" cy="6858000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563888" y="2348880"/>
            <a:ext cx="1566920" cy="1400072"/>
            <a:chOff x="3143240" y="2357430"/>
            <a:chExt cx="1714512" cy="1531630"/>
          </a:xfrm>
        </p:grpSpPr>
        <p:sp>
          <p:nvSpPr>
            <p:cNvPr id="38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724128" y="1988840"/>
            <a:ext cx="1566920" cy="1566920"/>
            <a:chOff x="5643570" y="2357430"/>
            <a:chExt cx="1714492" cy="1714492"/>
          </a:xfrm>
        </p:grpSpPr>
        <p:sp>
          <p:nvSpPr>
            <p:cNvPr id="41" name="Овал 17"/>
            <p:cNvSpPr/>
            <p:nvPr/>
          </p:nvSpPr>
          <p:spPr>
            <a:xfrm>
              <a:off x="5786444" y="2571741"/>
              <a:ext cx="1428743" cy="13573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2" name="Picture 5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357430"/>
              <a:ext cx="1714492" cy="171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2" name="Straight Connector 51"/>
          <p:cNvCxnSpPr/>
          <p:nvPr/>
        </p:nvCxnSpPr>
        <p:spPr>
          <a:xfrm>
            <a:off x="7740352" y="548680"/>
            <a:ext cx="0" cy="58326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187624" y="4653136"/>
            <a:ext cx="122413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060848"/>
            <a:ext cx="11521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93096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437112"/>
            <a:ext cx="1495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365104"/>
            <a:ext cx="1447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C:\Users\User\Desktop\ЦОР 2010Г\материал\0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60104" y="2564904"/>
            <a:ext cx="1183896" cy="97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C:\Users\User\Desktop\ЦОР 2010Г\материал\00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376" y="4653136"/>
            <a:ext cx="876314" cy="110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 descr="C:\Users\User\Desktop\ЦОР 2010Г\материал\010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56376" y="5805264"/>
            <a:ext cx="890909" cy="7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C:\Users\User\Desktop\ЦОР 2010Г\материал\007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501008"/>
            <a:ext cx="1331640" cy="9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 descr="C:\Users\User\Desktop\ЦОР 2010Г\материал\006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60648"/>
            <a:ext cx="718172" cy="79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1484784"/>
            <a:ext cx="476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Notched Right Arrow 26">
            <a:hlinkClick r:id="" action="ppaction://hlinkshowjump?jump=nextslide"/>
          </p:cNvPr>
          <p:cNvSpPr/>
          <p:nvPr/>
        </p:nvSpPr>
        <p:spPr>
          <a:xfrm>
            <a:off x="7308304" y="5949280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1888E-6 L -0.44236 -0.430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434E-7 L -0.43489 0.195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7109E-7 L -0.71093 0.285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4567E-6 L -0.19757 -0.00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3945E-7 L -0.70868 0.2983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6697E-6 L -0.22292 0.129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196752"/>
            <a:ext cx="60486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 П</a:t>
            </a:r>
            <a:r>
              <a:rPr lang="bg-BG" sz="6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Ъ</a:t>
            </a:r>
            <a:r>
              <a:rPr lang="bg-BG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Т</a:t>
            </a:r>
            <a:r>
              <a:rPr lang="bg-BG" sz="66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Н</a:t>
            </a:r>
            <a:r>
              <a:rPr lang="bg-BG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И</a:t>
            </a:r>
            <a:r>
              <a:rPr lang="bg-BG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</a:t>
            </a:r>
            <a:r>
              <a:rPr lang="bg-BG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</a:t>
            </a:r>
          </a:p>
          <a:p>
            <a:r>
              <a:rPr lang="bg-BG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</a:t>
            </a:r>
            <a:r>
              <a:rPr lang="bg-BG" sz="6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З</a:t>
            </a:r>
            <a:r>
              <a:rPr lang="bg-BG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Н</a:t>
            </a:r>
            <a:r>
              <a:rPr lang="bg-BG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А</a:t>
            </a:r>
            <a:r>
              <a:rPr lang="bg-BG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Ц</a:t>
            </a:r>
            <a:r>
              <a:rPr lang="bg-BG" sz="66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И</a:t>
            </a:r>
            <a:endParaRPr lang="bg-BG" sz="6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Группа 15"/>
          <p:cNvGrpSpPr>
            <a:grpSpLocks/>
          </p:cNvGrpSpPr>
          <p:nvPr/>
        </p:nvGrpSpPr>
        <p:grpSpPr bwMode="auto">
          <a:xfrm>
            <a:off x="1691680" y="4725144"/>
            <a:ext cx="1152128" cy="852686"/>
            <a:chOff x="4572000" y="3571876"/>
            <a:chExt cx="2857500" cy="2533650"/>
          </a:xfrm>
        </p:grpSpPr>
        <p:sp>
          <p:nvSpPr>
            <p:cNvPr id="10" name="Равнобедренный треугольник 14"/>
            <p:cNvSpPr/>
            <p:nvPr/>
          </p:nvSpPr>
          <p:spPr>
            <a:xfrm>
              <a:off x="4787348" y="3642256"/>
              <a:ext cx="242680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24"/>
          <p:cNvGrpSpPr>
            <a:grpSpLocks/>
          </p:cNvGrpSpPr>
          <p:nvPr/>
        </p:nvGrpSpPr>
        <p:grpSpPr bwMode="auto">
          <a:xfrm>
            <a:off x="2483768" y="4221088"/>
            <a:ext cx="996702" cy="935533"/>
            <a:chOff x="3643306" y="4214818"/>
            <a:chExt cx="1571636" cy="1571636"/>
          </a:xfrm>
        </p:grpSpPr>
        <p:sp>
          <p:nvSpPr>
            <p:cNvPr id="16" name="Овал 13"/>
            <p:cNvSpPr/>
            <p:nvPr/>
          </p:nvSpPr>
          <p:spPr>
            <a:xfrm>
              <a:off x="3714745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501008"/>
            <a:ext cx="1080120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42088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otched Right Arrow 12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41277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Поставете картинките вдясно в съответния пътен знак.  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692696"/>
            <a:ext cx="5544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СЪЗДАЙТЕ ПЪТЕН ЗНАК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2360" y="0"/>
            <a:ext cx="1331640" cy="6858000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259632" y="2204864"/>
            <a:ext cx="1566920" cy="1400072"/>
            <a:chOff x="3143240" y="2357430"/>
            <a:chExt cx="1714512" cy="1531630"/>
          </a:xfrm>
        </p:grpSpPr>
        <p:sp>
          <p:nvSpPr>
            <p:cNvPr id="38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2" name="Straight Connector 51"/>
          <p:cNvCxnSpPr/>
          <p:nvPr/>
        </p:nvCxnSpPr>
        <p:spPr>
          <a:xfrm>
            <a:off x="7740352" y="548680"/>
            <a:ext cx="0" cy="583264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187624" y="4653136"/>
            <a:ext cx="122413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149080"/>
            <a:ext cx="11521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93096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93096"/>
            <a:ext cx="1447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060848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132856"/>
            <a:ext cx="163410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717032"/>
            <a:ext cx="864096" cy="57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67495" y="548680"/>
            <a:ext cx="1276505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77272"/>
            <a:ext cx="936104" cy="38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581128"/>
            <a:ext cx="864096" cy="8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1556792"/>
            <a:ext cx="457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1277" y="2708920"/>
            <a:ext cx="60388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Notched Right Arrow 23">
            <a:hlinkClick r:id="" action="ppaction://hlinkshowjump?jump=nextslide"/>
          </p:cNvPr>
          <p:cNvSpPr/>
          <p:nvPr/>
        </p:nvSpPr>
        <p:spPr>
          <a:xfrm>
            <a:off x="7308304" y="5949280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7072E-6 L -0.46076 -0.468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5022E-6 L -0.71024 0.156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7486E-6 L -0.45798 0.298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4904E-6 L -0.22048 -0.0325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0095E-6 L -0.22552 0.330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523E-6 L -0.70087 0.157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1844824"/>
            <a:ext cx="69127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Що за син знак пред нас виси?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Казва: “Стоп!” на движещите се коли,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а на пешеходеца шепти: “Върви,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по чистите пътечки черно-бели!”</a:t>
            </a: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bg-BG" sz="2400" b="1" i="1" dirty="0">
              <a:solidFill>
                <a:srgbClr val="0000FF"/>
              </a:solidFill>
            </a:endParaRPr>
          </a:p>
        </p:txBody>
      </p:sp>
      <p:pic>
        <p:nvPicPr>
          <p:cNvPr id="10" name="Picture 2" descr="C:\Users\Бикова\Pictures\Desktop\New folder\PZ\imagesCADVSFO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861048"/>
            <a:ext cx="2105025" cy="2171700"/>
          </a:xfrm>
          <a:prstGeom prst="rect">
            <a:avLst/>
          </a:prstGeom>
          <a:noFill/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1988840"/>
            <a:ext cx="62646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Видиш ли на улицата този знак,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някой скоро светлинка ще пусне,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пешеходците бързо ще пропусне.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Кой е знакът?</a:t>
            </a: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bg-BG" sz="2400" b="1" i="1" dirty="0">
              <a:solidFill>
                <a:srgbClr val="0000FF"/>
              </a:solidFill>
            </a:endParaRPr>
          </a:p>
        </p:txBody>
      </p:sp>
      <p:pic>
        <p:nvPicPr>
          <p:cNvPr id="13" name="Picture 12" descr="1228150349_88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3933056"/>
            <a:ext cx="2084832" cy="1834896"/>
          </a:xfrm>
          <a:prstGeom prst="rect">
            <a:avLst/>
          </a:prstGeom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1844824"/>
            <a:ext cx="66247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Кой знак край училището ти стърчи?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Спазва го шофьорът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и спира с колата да хвърчи,                                 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на четири отваря си очите,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за да не скуби  си  косите.</a:t>
            </a: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</a:p>
        </p:txBody>
      </p:sp>
      <p:pic>
        <p:nvPicPr>
          <p:cNvPr id="11" name="Picture 10" descr="imagesCAZLCEV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3789040"/>
            <a:ext cx="2276475" cy="2009775"/>
          </a:xfrm>
          <a:prstGeom prst="rect">
            <a:avLst/>
          </a:prstGeom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1988840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На това място,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колкото и да е странно,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все чакат нещо,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чакат хора постоянно.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Ту стоят или седят, 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ту пък нещо си мълвят.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Що за място е това?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Я кажете вий, деца!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356992"/>
            <a:ext cx="185204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92696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ПОЗНАВАТЕ ЛИ МЕ?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2276872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Шегички не разбирам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и тук  аз не шофирам.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Помнете, за коли – затворено,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за пешеходците – отворено!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Чии са тези думи?</a:t>
            </a:r>
          </a:p>
        </p:txBody>
      </p:sp>
      <p:pic>
        <p:nvPicPr>
          <p:cNvPr id="11" name="Рисунок 9" descr="Въезд зап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93096"/>
            <a:ext cx="1656184" cy="1584176"/>
          </a:xfrm>
          <a:prstGeom prst="ellipse">
            <a:avLst/>
          </a:prstGeom>
        </p:spPr>
      </p:pic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8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ПОМИСЛЕТЕ И ОТГОВОРЕТЕ   </a:t>
            </a:r>
            <a:r>
              <a:rPr lang="bg-BG" sz="32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4F81B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1844824"/>
            <a:ext cx="51125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Аз предупреждавам,</a:t>
            </a:r>
          </a:p>
          <a:p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 скоростта ти намали,</a:t>
            </a:r>
          </a:p>
          <a:p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 внимателно премини!</a:t>
            </a:r>
          </a:p>
          <a:p>
            <a:r>
              <a:rPr lang="bg-BG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endParaRPr lang="bg-BG" sz="2400" b="1" i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</a:t>
            </a:r>
          </a:p>
        </p:txBody>
      </p:sp>
      <p:pic>
        <p:nvPicPr>
          <p:cNvPr id="3074" name="Picture 2" descr="C:\Users\Бикова\Pictures\Desktop\New folder\PZ\imagesCADVSFO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645024"/>
            <a:ext cx="2105025" cy="2171700"/>
          </a:xfrm>
          <a:prstGeom prst="rect">
            <a:avLst/>
          </a:prstGeom>
          <a:noFill/>
        </p:spPr>
      </p:pic>
      <p:pic>
        <p:nvPicPr>
          <p:cNvPr id="3075" name="Picture 3" descr="C:\Users\Бикова\Pictures\Desktop\ПЗ\imagesCA4F110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789040"/>
            <a:ext cx="2286000" cy="2000250"/>
          </a:xfrm>
          <a:prstGeom prst="rect">
            <a:avLst/>
          </a:prstGeom>
          <a:noFill/>
        </p:spPr>
      </p:pic>
      <p:sp>
        <p:nvSpPr>
          <p:cNvPr id="10" name="Notched Right Arrow 9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8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ПОМИСЛЕТЕ И ОТГОВОРЕТЕ  </a:t>
            </a:r>
            <a:r>
              <a:rPr lang="bg-BG" sz="3200" b="1" dirty="0" smtClean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4F81B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1844824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Животът ти спасен е,</a:t>
            </a:r>
          </a:p>
          <a:p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 задължително</a:t>
            </a:r>
          </a:p>
          <a:p>
            <a:r>
              <a:rPr lang="bg-BG" sz="28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преминеш ли по мене.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933056"/>
            <a:ext cx="1872208" cy="18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1234720660_39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149080"/>
            <a:ext cx="1656184" cy="1653928"/>
          </a:xfrm>
          <a:prstGeom prst="rect">
            <a:avLst/>
          </a:prstGeom>
        </p:spPr>
      </p:pic>
      <p:sp>
        <p:nvSpPr>
          <p:cNvPr id="10" name="Notched Right Arrow 9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ПОМИСЛЕТЕ И ОТГОВОРЕТЕ   </a:t>
            </a:r>
            <a:r>
              <a:rPr lang="bg-BG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1844824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Днес Иван пътува в пет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кара той велосипед,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кара, но не знае,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път кой да  подхване.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Помогнете му сега,</a:t>
            </a:r>
          </a:p>
          <a:p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да не стане някоя беля!</a:t>
            </a:r>
          </a:p>
          <a:p>
            <a:r>
              <a:rPr lang="bg-BG" sz="24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293096"/>
            <a:ext cx="1728192" cy="17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580112" y="3429000"/>
            <a:ext cx="280831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Rectangle 27"/>
          <p:cNvSpPr/>
          <p:nvPr/>
        </p:nvSpPr>
        <p:spPr>
          <a:xfrm>
            <a:off x="3203848" y="3284984"/>
            <a:ext cx="295232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437112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Бикова\Pictures\Desktop\ПЗ\imagesCARHJ4E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365104"/>
            <a:ext cx="1656184" cy="1639069"/>
          </a:xfrm>
          <a:prstGeom prst="rect">
            <a:avLst/>
          </a:prstGeom>
          <a:noFill/>
        </p:spPr>
      </p:pic>
      <p:sp>
        <p:nvSpPr>
          <p:cNvPr id="13" name="Notched Right Arrow 12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124744"/>
            <a:ext cx="712879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улицата </a:t>
            </a:r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наша, за </a:t>
            </a:r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 се не маеш,                                      </a:t>
            </a:r>
          </a:p>
          <a:p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ти пътните знаци трябва да знаеш.</a:t>
            </a:r>
          </a:p>
          <a:p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Помни </a:t>
            </a:r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правилата за </a:t>
            </a:r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движение,     </a:t>
            </a:r>
          </a:p>
          <a:p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както таблицата за умножение!</a:t>
            </a:r>
            <a:endParaRPr lang="bg-BG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435285_orig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356992"/>
            <a:ext cx="3888432" cy="2584698"/>
          </a:xfrm>
          <a:prstGeom prst="rect">
            <a:avLst/>
          </a:prstGeom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923928" y="3573016"/>
            <a:ext cx="326379" cy="288032"/>
            <a:chOff x="714348" y="4286256"/>
            <a:chExt cx="1571616" cy="1571616"/>
          </a:xfrm>
        </p:grpSpPr>
        <p:sp>
          <p:nvSpPr>
            <p:cNvPr id="9" name="Овал 13"/>
            <p:cNvSpPr/>
            <p:nvPr/>
          </p:nvSpPr>
          <p:spPr>
            <a:xfrm>
              <a:off x="857222" y="4429130"/>
              <a:ext cx="1285868" cy="12858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12" descr="C:\Users\User\Desktop\ЦОР 2010Г\материал\zapreshaychie_013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4286256"/>
              <a:ext cx="1571616" cy="157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Notched Right Arrow 10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 sz="2000" dirty="0">
              <a:solidFill>
                <a:prstClr val="black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ЗНАЕТЕ ЛИ , ЧЕ...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268760"/>
            <a:ext cx="727280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Учените били удивени по време на разкопки в италианския град Ливорно, когато открили “пътен знак” от Римската империя. Латинският надпис предупреждавал: “Това място е опасно!”.  </a:t>
            </a:r>
          </a:p>
          <a:p>
            <a:pPr algn="just"/>
            <a:r>
              <a:rPr lang="bg-BG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Още в дълбока древност предците ни се грижели за безопасността на движението, макар да се предвижвали пеш или с коне. В горите издълбавали знаци върху дърветата, в полето забивали дебели колони, поставяли камъни, за да очертаят безопасния път за движение. </a:t>
            </a:r>
          </a:p>
          <a:p>
            <a:pPr algn="just"/>
            <a:r>
              <a:rPr lang="bg-BG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По-късно се появяват и надписи, указващи посоката  на движение. Постепенно хората разбрали, че за опасностите на пътя трябва да знае всеки, независимо от езика, на който говори. </a:t>
            </a:r>
          </a:p>
          <a:p>
            <a:pPr algn="just"/>
            <a:r>
              <a:rPr lang="bg-BG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Появили се знаците символи, изработени със светлоот-разителни бои, ясни и разбираеми за всеки. </a:t>
            </a:r>
            <a:endParaRPr lang="bg-BG" sz="32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Notched Right Arrow 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5517232"/>
            <a:ext cx="4270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2400" b="1" dirty="0" smtClean="0">
              <a:ln/>
              <a:solidFill>
                <a:srgbClr val="000000"/>
              </a:solidFill>
            </a:endParaRPr>
          </a:p>
          <a:p>
            <a:pPr algn="ctr"/>
            <a:r>
              <a:rPr lang="bg-BG" sz="1200" b="1" cap="none" spc="0" dirty="0" smtClean="0">
                <a:ln/>
                <a:solidFill>
                  <a:srgbClr val="6600CC"/>
                </a:solidFill>
                <a:effectLst/>
                <a:latin typeface="Segoe Print" pitchFamily="2" charset="0"/>
              </a:rPr>
              <a:t>Валентина Бикова, СОУ “Бачо Киро” – Летница</a:t>
            </a:r>
            <a:endParaRPr lang="en-US" sz="1200" b="1" cap="none" spc="0" dirty="0">
              <a:ln/>
              <a:solidFill>
                <a:srgbClr val="6600CC"/>
              </a:solidFill>
              <a:effectLst/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836712"/>
            <a:ext cx="5544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СПРАВИХТЕ</a:t>
            </a:r>
          </a:p>
          <a:p>
            <a:pPr algn="ctr"/>
            <a:r>
              <a:rPr lang="bg-BG" sz="5400" b="1" cap="none" spc="0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 ЧУДЕСНО!                                          </a:t>
            </a:r>
            <a:endParaRPr lang="bg-BG" sz="5400" b="1" cap="none" spc="0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solidFill>
                <a:srgbClr val="6600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Picture 12" descr="1234720660_39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861048"/>
            <a:ext cx="1376744" cy="1437904"/>
          </a:xfrm>
          <a:prstGeom prst="rect">
            <a:avLst/>
          </a:prstGeom>
        </p:spPr>
      </p:pic>
      <p:pic>
        <p:nvPicPr>
          <p:cNvPr id="15" name="Picture 14" descr="imagesCADVSF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212976"/>
            <a:ext cx="1495376" cy="1523628"/>
          </a:xfrm>
          <a:prstGeom prst="rect">
            <a:avLst/>
          </a:prstGeom>
        </p:spPr>
      </p:pic>
      <p:pic>
        <p:nvPicPr>
          <p:cNvPr id="16" name="Picture 15" descr="imagesCA4F110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4293096"/>
            <a:ext cx="1458416" cy="1332802"/>
          </a:xfrm>
          <a:prstGeom prst="rect">
            <a:avLst/>
          </a:prstGeom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 flipH="1">
            <a:off x="899592" y="908720"/>
            <a:ext cx="217053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1124744"/>
            <a:ext cx="66967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32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Пътен знак </a:t>
            </a:r>
            <a:r>
              <a:rPr lang="bg-BG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символ, който има определено  значение. Основната му цел е  да регулира движението по пътищата,  създадени  от хора.                                       </a:t>
            </a:r>
            <a:endParaRPr lang="bg-BG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bg-BG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861048"/>
            <a:ext cx="2664296" cy="22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42900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otched Right Arrow 5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8000" dirty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620688"/>
            <a:ext cx="432048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ВИДОВЕ</a:t>
            </a:r>
          </a:p>
          <a:p>
            <a:r>
              <a:rPr lang="bg-BG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ПЪТНИ</a:t>
            </a:r>
          </a:p>
          <a:p>
            <a:r>
              <a:rPr lang="bg-BG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ЗНАЦИ                                       </a:t>
            </a:r>
            <a:endParaRPr lang="bg-BG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bg-BG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2852936"/>
            <a:ext cx="40324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ЗАБРАНИТЕЛНИ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776" y="3789040"/>
            <a:ext cx="403244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ЗАДЪЛЖИТЕЛНИ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776" y="1916832"/>
            <a:ext cx="403244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ПРЕДУПРЕДИТЕЛНИ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67744" y="2204864"/>
            <a:ext cx="0" cy="28083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67744" y="22048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67744" y="3068960"/>
            <a:ext cx="279648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7744" y="40770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31640" y="980728"/>
            <a:ext cx="504056" cy="504056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35696" y="335699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Рисунок 2" descr="Светофор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00192" y="908720"/>
            <a:ext cx="1728193" cy="49685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55776" y="4725144"/>
            <a:ext cx="40324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УКАЗАТЕЛНИ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67744" y="50131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Notched Right Arrow 18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1F497D">
                  <a:lumMod val="60000"/>
                  <a:lumOff val="4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484784"/>
            <a:ext cx="4536504" cy="42780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bg-BG" sz="1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1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Трябва много да внимават                                   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мерцедесът и москвичът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знакът щом изобразява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две даца, които тичат.</a:t>
            </a:r>
          </a:p>
          <a:p>
            <a:endParaRPr lang="bg-BG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Знаците предупредителни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Казват ни: “Бъдете бдителни!”</a:t>
            </a:r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         </a:t>
            </a:r>
            <a:r>
              <a:rPr lang="bg-BG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Н. Колева и М. Стоянов</a:t>
            </a:r>
            <a:endParaRPr lang="bg-BG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bg-BG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bg-BG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bg-BG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 descr="Светофор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372199" y="908720"/>
            <a:ext cx="1728193" cy="4968552"/>
          </a:xfrm>
          <a:prstGeom prst="rect">
            <a:avLst/>
          </a:prstGeom>
        </p:spPr>
      </p:pic>
      <p:sp>
        <p:nvSpPr>
          <p:cNvPr id="8" name="Notched Right Arrow 7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54461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381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bg-BG" sz="2000" dirty="0">
              <a:solidFill>
                <a:srgbClr val="1F497D">
                  <a:lumMod val="60000"/>
                  <a:lumOff val="4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628800"/>
            <a:ext cx="6336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</a:rPr>
              <a:t>Те</a:t>
            </a:r>
            <a:r>
              <a:rPr lang="bg-BG" sz="2400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 имат формата на равностранен триъгълник, една от страните на който е разположена хоризонтално, а срещуположният й връх - вертикално над нея. Фонът им е бял, с червена гранична ивица и символи в черен цвят.</a:t>
            </a:r>
            <a:endParaRPr lang="bg-BG" sz="2400" dirty="0" smtClean="0">
              <a:solidFill>
                <a:srgbClr val="4F81BD">
                  <a:lumMod val="75000"/>
                </a:srgbClr>
              </a:solidFill>
              <a:latin typeface="Bookman Old Style" pitchFamily="18" charset="0"/>
              <a:cs typeface="Arial" charset="0"/>
            </a:endParaRP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717032"/>
            <a:ext cx="2276475" cy="2009775"/>
          </a:xfrm>
          <a:prstGeom prst="rect">
            <a:avLst/>
          </a:prstGeom>
        </p:spPr>
      </p:pic>
      <p:pic>
        <p:nvPicPr>
          <p:cNvPr id="2052" name="Picture 4" descr="http://t2.gstatic.com/images?q=tbn:ANd9GcSaGtq3auQlpY8l8_P9_FGlvNe8ab5Dj3KIoCp95TJFLM_CVGHr4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789040"/>
            <a:ext cx="2276475" cy="2009776"/>
          </a:xfrm>
          <a:prstGeom prst="rect">
            <a:avLst/>
          </a:prstGeom>
          <a:noFill/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717032"/>
            <a:ext cx="2276475" cy="2009775"/>
          </a:xfrm>
          <a:prstGeom prst="rect">
            <a:avLst/>
          </a:prstGeom>
        </p:spPr>
      </p:pic>
      <p:pic>
        <p:nvPicPr>
          <p:cNvPr id="2054" name="Picture 6" descr="http://t0.gstatic.com/images?q=tbn:ANd9GcS6kpz3hjUYzwzyP2ok8E7gMDPB_lrfo36HCAbMQiJPiAQqC5vHTQ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717032"/>
            <a:ext cx="2376264" cy="235914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55976" y="436510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Светофар</a:t>
            </a:r>
            <a:endParaRPr lang="bg-BG" sz="3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4437112"/>
            <a:ext cx="334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Пешеходна пътека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443711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443711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Опасност от хлъзгане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19" name="Picture 18" descr="3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789040"/>
            <a:ext cx="2276475" cy="2009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83968" y="44371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Опасен завой надясно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764704"/>
            <a:ext cx="67687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ПРЕДУПРЕДИТЕЛНИ ПЪТНИ ЗНАЦИ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PZ\1203166212_76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717032"/>
            <a:ext cx="2376264" cy="207110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211960" y="436510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Неравности по платното за движение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PZ\untitled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89040"/>
            <a:ext cx="2448272" cy="203894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139952" y="436510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Последователни опасни завои, първият от които е надясно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79" y="3645024"/>
            <a:ext cx="23836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355976" y="45091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Велосипедисти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501008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139952" y="436510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Възможна поява на диви животни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1960" y="436510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Внимание! Други опасности</a:t>
            </a:r>
            <a:endParaRPr lang="bg-BG" sz="28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7" descr="G:\PZ\Znak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573016"/>
            <a:ext cx="2736304" cy="2238152"/>
          </a:xfrm>
          <a:prstGeom prst="rect">
            <a:avLst/>
          </a:prstGeom>
          <a:noFill/>
        </p:spPr>
      </p:pic>
      <p:sp>
        <p:nvSpPr>
          <p:cNvPr id="28" name="Notched Right Arrow 27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TextBox 28"/>
          <p:cNvSpPr txBox="1"/>
          <p:nvPr/>
        </p:nvSpPr>
        <p:spPr>
          <a:xfrm>
            <a:off x="2123728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Monotype Corsiva" pitchFamily="66" charset="0"/>
              </a:rPr>
              <a:t>кликнете тук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35" grpId="0"/>
      <p:bldP spid="35" grpId="1"/>
      <p:bldP spid="36" grpId="0"/>
      <p:bldP spid="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1640" y="1196752"/>
            <a:ext cx="4608512" cy="332398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bg-BG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По света и във Европа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всеки със велосипеда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спира винаги пред стопа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щом на пътя го съгледа.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Себе си добре ще браните,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ако спазвате забраните!</a:t>
            </a:r>
          </a:p>
          <a:p>
            <a:pPr algn="just"/>
            <a:r>
              <a:rPr lang="bg-BG" sz="2400" b="1" i="1" dirty="0" smtClean="0">
                <a:solidFill>
                  <a:srgbClr val="000066"/>
                </a:solidFill>
                <a:latin typeface="Segoe Script" pitchFamily="34" charset="0"/>
                <a:cs typeface="Times New Roman" pitchFamily="18" charset="0"/>
              </a:rPr>
              <a:t>   </a:t>
            </a:r>
            <a:r>
              <a:rPr lang="bg-BG" b="1" i="1" dirty="0" smtClean="0">
                <a:solidFill>
                  <a:srgbClr val="000066"/>
                </a:solidFill>
                <a:latin typeface="Segoe Script" pitchFamily="34" charset="0"/>
                <a:cs typeface="Times New Roman" pitchFamily="18" charset="0"/>
              </a:rPr>
              <a:t>Н. Колева и М. Стоянов</a:t>
            </a:r>
          </a:p>
          <a:p>
            <a:pPr algn="just"/>
            <a:endParaRPr lang="bg-BG" dirty="0">
              <a:solidFill>
                <a:prstClr val="black"/>
              </a:solidFill>
              <a:latin typeface="Segoe Script" pitchFamily="34" charset="0"/>
            </a:endParaRPr>
          </a:p>
        </p:txBody>
      </p:sp>
      <p:pic>
        <p:nvPicPr>
          <p:cNvPr id="12" name="Picture 2" descr="D:\БДП\2377148-0434928669688a3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908720"/>
            <a:ext cx="3429000" cy="4104456"/>
          </a:xfrm>
          <a:prstGeom prst="rect">
            <a:avLst/>
          </a:prstGeom>
          <a:noFill/>
        </p:spPr>
      </p:pic>
      <p:sp>
        <p:nvSpPr>
          <p:cNvPr id="10" name="Notched Right Arrow 9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1403648" y="537321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 smtClean="0">
                <a:latin typeface="Monotype Corsiva" pitchFamily="66" charset="0"/>
              </a:rPr>
              <a:t>кликни тук</a:t>
            </a:r>
            <a:endParaRPr lang="bg-BG" sz="11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501317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Знакът “Стоп” </a:t>
            </a:r>
            <a:r>
              <a:rPr lang="bg-BG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 осмоъгълен с                              червен фон и бяла гранична ивица</a:t>
            </a:r>
            <a:r>
              <a:rPr lang="bg-BG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pic>
        <p:nvPicPr>
          <p:cNvPr id="14" name="Picture 2" descr="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157192"/>
            <a:ext cx="720080" cy="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620688"/>
            <a:ext cx="7416824" cy="56166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bg-BG" sz="2000" b="1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050" name="AutoShape 2" descr="data:image/jpeg;base64,/9j/4AAQSkZJRgABAQAAAQABAAD/2wCEAAkGBhAPDw8PEBQQDxAQEA8PDxAPFBQPFBAQFREVFxUVFBQXGyYeFxkjGRQVHzAgIycpLC0sFh8xNTAqNSYrLCkBCQoKDgwOGg8PGjUlHyUuNCw0NTE1NSwyLiwtLCwvLTYpLyw0LCwsLDQwLCwvLCwsLCwsLDQsLCksLCwsLCksLP/AABEIANMA7wMBIgACEQEDEQH/xAAcAAEAAQUBAQAAAAAAAAAAAAAAAQIFBgcIBAP/xAA+EAABAwIBBwsEAgEDAwUAAAABAAIDBBEFBhIhMUFRYQcTFBYiMkJUcYGTI4KR0aGxkkNS4WJywhUkM2OD/8QAGwEBAAIDAQEAAAAAAAAAAAAAAAUGAwQHAgH/xAA0EQACAQIDBQYFBQEAAwAAAAAAAQIDBBEhMQUSExRBBlFTcZGhImGBwfAWMrHR4fEjQkP/2gAMAwEAAhEDEQA/AN4KVCIApUIgClQiAlFCIAiIgClQiAlUkqSsXy/yl6DSOLTaea8cO9pt2n/aP5IXmUlFOTM1CjOvUjShq3geLKHlOpKWR0LGvqZGHNfmENY1w1jPOsjgF6smOUGlrn80A6CY3LY5LWfbScxw0E22GxWjV9KeodG9kjCWvY5r2OGtrgbg/lRKvZ72L0L/AD7MW3A3Yt7+Gvz8u46YaVUrNkvj7a6liqG2DiM2Vo8Eg7w9No4EK8KXTTWKOe1Kcqc3CawayJUIi+ngIiIAiIgCIiAlQiIAiIgCIiAIiIAiIgCJZEAREQBEQlAUSPABJIDWi5J0AAadJWg8tMozX1b5QTzTPpwA7Iwe9be46fwNi2Byq5TcxAKOM/UqBeQjW2G+n/I6PQOWoVF3tbF7iL52Y2duxd1Na5Ly6v7f9CIijS6GYcmmU3RKoQyG0FSWsdfUyXUx3DXmn1G5bsG5cxrePJ5lN02kAebzwZsct9bhbsv9wLHiCpSyrY/+N/QonafZ+61dQWuUvs/t6GWIgRSRSgiIgCIiAIiIAiIgCIiAIiIAiIgCIiAIhVIdsPsd6AqREQBeTEsRZTxSTym0cTS5x9N3EnQPVepxWquVrKbPe2gjPZjLZKi219rsZ7A3PEjcsVaoqcHI39nWUry4jSWnX5LqYNjeLvq6iWok70jr22Nbqa0cALBeFEVfbbeLOvU6cacFCKyWRLGFxDQCSSAABcknUANpULYXJNkzzsrq2QdiIlkF/FLbS77QfyeCtnKVkz0OqMrBaCoLnttqZJ42fznDgeCzuhJU+IRcNrUpXrtOqWvz6r0+5iCvWR+UJoKuObTzZ7EzRtiJ0m28aHD04qyosMZOLTRI16MK9OVOayawOmYZQ4Nc0hzXAOaRqIIuCOBC+i15yUZS87CaKQ/UhGdCT4ob6W/aT+CNy2ECrBTqKpFSRyC9tZ2leVGfT3XRkoiLIagRUg39P7VSAIiIAiIgCIiAIl0ugCJdLoAilRdAFBbdVKLoClrraD7HeqkcLr553hP53oC15U4+2hpZKh1i4DNiafHIe6PTaeAK59qJ3SPdI8lz3uL3uOtzibk/lZZylZTdLquajN4KYuY22p8mp7v4zR6cViChbutvzwWiOm9ntncrb8Sa+Kefkui+/wDwL14RhclVPFTx6XyODRuaNZceAAJ9l5FtrknyY5qI10g7cwzYQfDDfS77iPwBvWKhS4k8Df2rfqyt3U66Lz/MzN8JwyOlgigjFmRNDRvO8niTcn1XjyrwBtdSyQGwcRnROPglHdPpsPAlXhFOuKa3ehyiNacaiqp/Fjjj8zmaogdG90bwWvY5zHtOtrgbEflfNbH5Wsmcx7a+MdmQiOcDY+1mv9wM08QN61woCtTdObidc2dexvKEaq+vyfU9eEYpJSzxVEffjcHAbHDUWngQSPddDYVibKmGKojN2StDhvG8HiDcH0XNy2HyT5Tc3I6hkPYlJfBfwy27TfuAv6jitmzrbstx6P8AkhO0mzuPR5iC+KOvzj/mvqbaVGv0/tQDnaNn9r6BTBzkIl0ugCKbogIUoiAhLqUQEIiIAiIgCIiAIiIASsS5RMpuhUhaw2nnuyLe0W7b/YEAcSFlM8oaHOcQ1rAXOJ0AAC5J9BpWgMr8ojX1ck2kRjsQtPhiB0aN50uPrwWrdVuHDLVk7sPZ/OXCcl8Mc39l+dCzkbR7jcqUBsqiNo9xuUJqdRx3S8ZIZOur6uOHTzY+pO4eGIEX07zoA9eC31PUw0sJfI6OCGJou55DGRsGgaToA1BY3ye5OCgo8+QBs0wEsxdozG2u1hOywuTxJWnssMqpMZqXSOLhQRPc2kg0gSW0c9INrjsB1DRvvL0Yxt6e9LVnOdoVKu177g0f2xyXd83+fI2TXcuuGscWwsq6y2jPp4ex7GRzSfwvthXLdhczwyUz0TnEAGrjzGk/97S4D1NgtQAWFhoGwDQofGHAhwBB1g6QsXP5/tyJF9k1uZVfi8sv5Ok62jiq6d8brSRTR2u0ggtcNDmnVuIPALnvG8JfSVEtPJ3o3Wvsc3W1w4EWKu3Jplg/DKqKjkcXUFVII4w4k9FqHHs5p2McdBGoXvsN875VcmefgFZGPqQC0ltboL6T9pN/QuWS4iq1Pfj0NLZFepsy8drXyUsvr0f1NQr6RSGNzXtJa9pDmka2kG4PrdU6vX+lSonQ6C1vrDodBZJZQtrqSOcWDx2JmjwyADO9jocOBCva0byc5TdCqwx5tBUZscl9THX7D/Ymx4Hgt4tOxTtvV4kMepynbFg7K5cV+15ry7voSiItgiCVCIgCIiAIiIAiIgCIiAIiIAjii8WLYnHTQS1EpsyJpcd53AcSbAeq+N4Zs9Ri5NRjqzCOVjKbmom0MZ7cwzpiNbYr6G/cR+Ad61MvXi2JyVU8tRIbvkcXHcBsaOAFh7LyKBr1eJPE61sqwVlbqn11fn+ZBZhyaZM9LqudeLwU5D3bnyeBn8Zx9BvWJ09O6R7Y2Aue9zWMaNbnE2A/K6CyVwBtDSxwNsXAZ0rh45T3j6bBwAWW0o78956I0O0O0OVt+HB/FLLyXV/b/hbOUysfDg2Iub3ujPYCNzyGE+tnlaGpIw2NjRqDGj+F0hlNg4raKqpCQOfhkiBOprnNOa72dY+y5soS4NMUgLJoHGGZjtbHsOaQfwtq+i3FMgOytSEa84vVrL6anpREUSdCPFjLb08mwtAcCNhBBBXTWFTGopad7x/8sET3g+IvjBcCN2krm4Yc+smgoItMlVI1mjTmRA3keeAaCfYrp6CEMY1jRZrGhrRuaBYD8KZsk1TzOa9p6kJXiUdUkn54tmg8tMnDQVb4hfmn/UgJ2xk6r72nR7A7VYVvblAyZ6dSODBeeG8kO86O0z7gPyAtElaFzR4c8tGW7Ye0ect1vP4o5P7P6/ziFu3k3ym6ZSiN5vPTZrH31vZbsP8AwLHiOK0krvkplA6gq45xct7krR4oj3h6jQRxAXy2q8Oeeh621s/nbdqP7lmv6+p0MCpXxp52va17CHMe0Oa4aiCLgj1C+qnTlLWAREQEooRAEREAREQBERAEREBBK1LysZTc5K2hjPYhIfNbxS27LftB/J4LP8rsoW0FJJPo5w9iFp8UhHZ9hpceAWgJZXPc57iXOcS5zjpLnE3JPG6j72turcXUt3ZnZ3FqO5mso6ef+FKIvdgmEPrKiKnj70jrX2Nbrc48ALlRSTbwRf6lSNODnJ4JZmc8kuTGe91fIOywmOnvtfqe/wBh2RxJ3Lay82GYeynhjgjGayNoY0cBtPE6z6r0qwUaapwUTkO0b2V7cSqvTp8l0BK1tyg8mra6Q1tE9tPW2AkEgPNVQFgBJbuvGgB3DTvGyTqWB5T5ZSR1LcOw+NtVXZodISSIaNh0h87t5uOzxG8A+qkoRi3PTriadOcoSUoPBo1NVYJiEBLZ6KpaR4oWdIjOnY9lx7KuhybxOpdmQUc7NNueq2mmibxu+xcPRbJ6mVc3bq8RrHOOtlK4UsTeAaBptvsNZVAySxGlu+ixGplI08xiLulRu3jPIuzdcD3VcW1NlueG9/OBPvbe0XDd3vrgsS7cnnJ3FhmdNI8VNdK20s1rBjNB5uIbG6rnWbDVqWbLDsissumSyUtRGaSvp23npnG92mwEkTvGw6NOy413BOYqyRcWk46FflJybctQtK8p+TPRarn4xaGpJdo1Mm1vb794ep3LdSteUuBMrqWWndYZwux3+yQd135/glYq9LiQw6knsm/dlcKp/wCryfl/hzsi+tXSvikfFIM18bnMe07HA2K+SgGsDrUZKSxWjNq8k2U2fG6gkPajBfATtjv2m/aTccDwWxwVzZhmIyU00c8Rs+Jwe3cbaweBFweBXQuDYtHV08VRH3ZGgkbWnUWniDcKZs62/HdeqOb9o9n8vX40F8M/Z9fXX1PeiIt0rARCiAIiIAiIgCIiAKlyqJWHcpOU3Q6UxMNp6nOY0jWxlu2/8EAcTwXic1CLkzPbW87irGlDVs17yi5TdNqy1hvBT50cdtTnX7b/AHIsOAG9YqiKv1JucnJnYLS2hbUY0oaJBbf5KcmeYgNZIPqVAtHfW2C9x/kRf0DVr7IrJw19WyMg80z6k5/+sHu33uOj3J2LfsbA0AAAAAAAaAANQC37Kji+Iyqdp9o7sVaQeub8ui+5UiIpQoZbcpcXFFRVVWdPMQySgHxOa05rfd1h7rDuTnBTBRMnk7dVW/8AvKqV3efJL2gCdwa4C28u3q9cptM6bBsRYzX0Z7/UMIebezSqMmKts1DSSssWvp4HC2z6bbj2Nx7Kpdqqk428Ix0bz+mn58jPQSxLkilFzs3DCeUmnNOynxiEWqMOlje4jQZaV7w2WJ28dv2u7etlwTB7Gvabte0Oad7SLg/grX3KlVNjwetvrexsTBtc98jQAP5Pss3wWAw01PC7vRwQxniWxtB/kLpfZmpOdnhLRSaXlk/uaVZfEe5CiKzGE1byt5MWLa+MaDmx1Ft+pj//ABP2rWi6Wr6Fk8UkMgzmSNLHjeCP7XPOP4K+iqZad+ksd2Xf72HS1w9R/NxsURe0d2W+tGdD7NbR4tLlpvOOnl/n9FvWfclOU3MzmikP05zeK+ps1tX3AW9QN6wFSx5aQ5pIIIII0EEG4I4rUpVHTkpIsF/ZxvKEqMuvs+h0207FUsfyMyjFfSMl0c636c4GyQazbcRZw9eCv91YIyUlijkFWlKjN05rNPAIiL0YwiKUBCIiAIihxQHzqJ2sa57yGsY0uc46gALkn0C5+yqx91dVSTm4aTmxNPhib3R66yeJKz3lZymzGNoIz2pAHzkbI73az7iLngBvWq1E3tbF7iL/ANmdnbkHdTWbyXl/v5qECLNOTDJjpVT0iQXhpiHadT5tbB7d4/bvWnTg6klFFmvbqFpRlWnovd9DYeQGTPQaRoeLTzWkm3tNuyz7QfySsmRFYIxUUoo5BXrzr1JVZ6t4hUd70/tNfp/arXowlL4w4FpALSCCDpBB1gjctU0NScnqh1BVZwwyaRz8OqzcshzyXGnmd4bEkgnidRObthW3KKejZTSmuMIpc20vSM0sI2Ah2s31Aab6lqXlnTu6TpVVl/D70eoycXijyxSte0PaQ5rgC1zSCCDtBGghUVlZHCx0sr2RRtF3PkcGNA4krTdTUYYHuOEMx+OMkm9FL0encd7RLnO/Nl98KqMFEzHYszGHODhmPxZ5qKcO/wDzt/II3qnR7LR4m66yw8s/5PfOQb3cVj5mU4a12UFdBOGubhFBLzsb3gt6fVt7pa0/6bDv4jbZu0i24svhh8kLoo3QGN0JY3mjCWmPMtozM3Rb0XoV0tranbUlSprBIxttvFlLXbD7HeqlDm3UNdsPsd62D4VLBeVTJjpFOKqMXlpgS+2t8Gtw+3vemcs6UPbcEHSDruvFSCnFxZs2lzO1rRrQ1RzGiyHLnJvoFW5jR9GS8kB/6SdLPtOj0tvWPKvTi4ScWdgtq8LilGrDRrEyfk/ym6DVtzzaCa0c25unsv8AtJ/BK3o0/wDC5kW6OTLKbpdLzEhvNTAN063xeB3G3dPoN6kbKt/839Cndp9n6XcF8pfZ/b0M1RAUUmUcIiIAiIgC8GN4tHSU8tRJ3Y2k22udqa0cSbBe5y1ByrZTc9OKOM/TpzeS3imta32g29Sdyw16vDhiSWzLGV7cRpLTV+X5kYXiWIPqZpJ5Dd8ji93vqA4AWA4BeZEUA3i8WdchFQioxWCR9aSlfNIyKMZz5HNYxo2uJsF0Jk1gTKGmip22OaLvcPHIdLnfn+AFgXJJkxcur5Bqzo6cHfqe/wD8R9y2ipazpbsd96s552k2hxq3Lwfwx1+cv8/sFUa/T+/+E73p/arst8qgREQFE0rWNc9xDWtBc5x0ANAuSTuAWjqmtdjdSa6ouaON7m4fSu7uYDbnpG6i91turVqAWy+VGpdHguIubr6O5ns8hjv4cVgOEwhlPAxugNijA/wChtr3MqNJRhq/4IDb13OhQUYPByfseoDZu1KJIw4FrgHNIsWuFwRxB1qpFTsXjiUHFp4nhyXxV2C1sUYJ/wDTK2URPjJJFJUv7j2X1McdBHvsC3UtEZaRB2H1V/CwPHBzXAj+lurBKl0tLTSP70kEL3f9zo2k/wAlXbZVxKvQxnqngdD2LdTubbGebTw8z2qC26lFKE0UtdsPsd6qUFt1DTsPsd6Ax7LrJrp9I5jQOejvJAd7wNLPRw0etjsWhSLGx0EaCDosV06QtN8qeTPR6jpUYtFUE51tTJ9bv8h2vXOUde0cVvouXZnaO5N2s3k8159V9fzUwZXTJrHX0NVFUNuQ02kaPHGe838aRxAVrRRcZOLxReq1KNaDpzWKeR0tSVTJWMljIcyRrXscNoIuD+F91rPkkymu11BIdLc6SnJ/263sHoe0PV25bLaVYKVRVIqSOQX9pKzryoy6afNdCURFlNIXS6XUOP8AygLDlnlIKCkfKLc6/wCnADtkI0G25ou4+ltq0E95cS4kkkkknSSTpJPFZLygZS9Oq3ZhvBDeOHc7T2n/AHEfgBYyoS6rcSeC0R1DYGzuUt96S+KWb+S6IK4ZP4K+tqYqdmgvPad/sYNLnH0H82Ct63JyWZM9Hp+lSD6tSAW31sh1tH3d7/HcvFvS4k8OhtbY2grK3c1+55Lz/wAMyoaJkEUcMYzY42tYwbmgWX073p/aqIupU8cmbbeLCXUqLofAl0ul0BbsosIFZR1NK7QJ4ZIr680uaQHexsfZabyYq3GE00wLKmjPRqiM62uZ2QeIIGv1W9brCMtuTnpkoraOQUle1uaZCLxVDBqZO0a9QAcLkDYbC2hf2iuqW71WaI3adir2juY4NZoxpFbpm4tTnMqMNqJCP9ShIqWP4gA3b6HSqqeixirOZT0L6UHQZ8QIiazjzQ7TvYFVdbJut7d3fcpa2JeOW7ufXFYHjx6B1ZJT4VDcy1kjOct/pUzXZ0kjtws33sVvWKMMa1jRZrQGtA2ACwH4WLZD5AxYYJJXvNTWz26RVPFiRsZG3wMFho22G4AZXdWuytVbUlDr18y77Ps1Z0VTWb1fmES6LcN8KHC6lEBS12w+x3rwZQYKytppad+gPb2Xf7HjS1w9DZXAi6lfGk1gz1CcoSUovBrM5prqJ8EskMgzXxuLHjiDs4L4LaHK3kxcNr4xpGbHUW3amP8Abun1buWr1AVqTpzcTruzL5XtvGqtdH8mfegrXwSxzRnNfG4PYeI38NnuuhMBxllZTRVMep7e03XmOGhzT6G650Wc8lmU3R6g0kh+lUEZl9TZ9Q/yHZ9Q1Z7OtuS3XoyJ7R7O5ihxoL4oe66+mvqbkUqlp2KVMnNgSsJ5Tspui0vMMNp6kObo1si1Pdwv3R6ncsvq6pkTHyyENZG1z3uOwAXJ/C58ykxx9dVS1DrgONo2nwRjut/Gk8SVqXdbhwwWrLDsDZ/N3G/JfDHN/N9EWxERQh08yLIXJrp9W1jh9GK0k53tB0M+46PS+5b5aANAtu0LnChxiopw4QSywhxBcI3uZnEar21r1dba/wA1VfK/9reoXMKUcMMyq7W2Nc39bf30orRZ/U6HumcueOttf5qq+V/7TrbX+aqvlf8AtbHPx7iI/SdfxF7nQ+cmcueOttf5qq+V/wC0621/mqr5X/tOfj3D9J1/EXudD5yZy54621/mqr5X/tOttf5qq+V/7Tn49w/SdfxF7nQ+cmcueOttf5qq+V/7TrbX+aqvlf8AtOfj3D9J1/EXudDXS655621/mqr5X/tOttf5qq+V/wC05+PcP0nX8Re50PnJnLnjrbX+aqvlf+0621/mqr5X/tOfj3D9J1/EXudD5yZy54621/mqr5X/ALTrbX+aqflf+05+PcP0pX8Re50PdLrnjrbX+aqvlf8AtOttf5qq+V/7Tn49w/SlfxF7nQ+cl1zx1tr/ADVT8r/2nW2v81VfK/8Aac/HuH6Tr+Ivc6BrKZksb4pAHMka5j2na0ixC57ykwN9DVS07rkNN43Hxxnuu/Gg8QVX1tr/ADVV8r/2vFXYnNUEOmkkmc0WaZHF5AvewJ2LWuLiFVaZk3sfZFzs+o25pxeqz16M8ylriCCLgjSCNBB3hQi0izNY5M31kPlJ0+kZI4/Wj+nOP+sDvejhp9b7lkd1oTITKXoFW1zjaGW0c42BpOh/2nT6E71vljvcHSLKdtqvEhnqcp21s/krlqK+GWa+6+n9GA8r2IvjpIIW6GzyHnCNrWAODfdxB+1aiW/8r8mG4hSmG4ZIxwkhedIDwCNPAgkH/haeqshMRjcWmmlfbxRASNPoWrSvKc3PFLFFm7OXttC24UpKMk3jjlj+aFhRXjqbiHlan4ynU3EPK1PxlaXDn3Ms3O2/iR9UWdFeOpuIeVqPjKdTcQ8rU/GU4c+5n3nbfxI+qLOivHU3EPK1PxlOpuIeVqfjKcOfcz5ztv4kfVFnRXjqbiHlan4ynU3EPK1PxlOHPuY5238SPqizorx1NxDytT8ZTqbiHlan4ynDn3Mc7b+JH1RZ0V46m4h5Wp+Mp1NxDytT8ZThz7mOdt/Ej6os6K8dTcQ8rU/GU6m4h5Wp+Mpw59zHO2/iR9UWdFeOpuIeVqfjKdTcQ8rU/GU4c+5jnbfxI+qLOivHU3EPK1HxlOpuIeVqfjKcOfcxztv4kfVFnRXjqbiHlaj4ynU3EPK1PxlOHPuZ95238SPqizorx1NxDytT8ZTqbiHlaj4ynDn3Mc7b+JH1RZ0V46m4h5Wp+Mp1NxDytT8ZThz7mOdt/Ej6os6K8dTcQ8rU/GU6m4h5Wo+Mpw59zHO2/iR9UWdbw5NcRfPhseeSTE58IcdrG2zfwCB7LWWHcn2ITPDeYfCL9p8302tG/TpPoAVufAMEZR00dMwktYO046C5xN3OPqSt+ypzjJtrIqXaa9t6tKNOElKWOOWeCLmQviHlSilCijPKZ5UogIzymeVKICM8pnlSiAjPKZ5UogIzymeVKICM8pnlSiAjPKZ5UogIzymeVKICM8pnlSiAjPKZ5UogIzymeVKICM8pnlSiAjPKZ5UogKc83C+wC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6" name="AutoShape 8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058" name="AutoShape 10" descr="data:image/jpeg;base64,/9j/4AAQSkZJRgABAQAAAQABAAD/2wCEAAkGBw8QDw8MEA8QDw8NEBQUDhcQFBQUFxUbFBcZGBQXFBQYHSggGBonGxQUIT0hJSkrLi4uGCIzODMsOSg5LisBCgoKDg0OGxAQGi4kICQsLDcsLCwsNywsLzAsLCwsLCwsLCwsLCwsLDcsLCw0LCwsLCwsLCwsLCwsLCwsLCwsLP/AABEIANMA7wMBEQACEQEDEQH/xAAcAAEBAAIDAQEAAAAAAAAAAAAABwUGAgMEAQj/xABGEAABAwIBBgkKAwYGAwEAAAABAAIDBBEFEiExQVFhBgcVIlJUcYGhExQWMkKRkpTR0iOCwTRidLPh8AgkM2NysUOiwlP/xAAaAQEAAgMBAAAAAAAAAAAAAAAABQYBAwQC/8QAMBEBAAIBAgMHAwUBAQADAAAAAAECAwQREhMxBRQhQVFTcRUykWGBscHRQuEiQ/D/2gAMAwEAAhEDEQA/ALigICAgICAgICAgICAg6pXm4aNJzncNv9/og07HuHNFTSOgbG6rlYSJCMnJaRpGW7XuaLBc+TU0pO3VK6XsjPnrx+FY8t3o4N8L6OseIWNdTTm5a11gH2znJIzO15jn02Wceet/Dza9X2Zm00cU+MesNqife4OZzdP6EblvRzsQEBAQEBAQEBAQEBAQEBAQEBAQEBAQEBAQcXuABJ0AXKDV+G2OmipHOBtU1V2Q7W5s7vyg/ERtWnPk4K/qkOzdJ3nNET9seMosFErxEbeDnDK5jmyMcWvjcHMI0gtNwR3rMTMTvDzelb1mtukrpwexltZTRVrbBwGTUNHskeuO484bjvUvjvF67woWr01tPlnHP7fDOBbHMICAgICAgICAgICAgICAgICAgICAgICAg88zwTnIDI+c8nRmzi53afch1Q7hfjhrqt84J8kzmU42NGu21xue8DUonPk47b+S89m6Tu2GIn7p8Z/z9mFWlICDa+LrHvNaoQvNoKshr76Gv9h3jkntGxdOmy8Ntp6Shu2dHzsXMr91f481ig5pMezOzs2d2jsspNT3cgICAgICAgICAgICAgICAgICAgICAgIOEr8kX0nQBtJ0BBofGbjnkIG4fG78WpGVORpDL5+zKII7AVy6rLw14Y6ymuxdHzcvNtHhX+UrUat4gIBCCy8BMdNZSAON6mks2S+lwtzXH/kAR2tJUrp8nHX9YUftPR93zeH2z4x/jbGPBAcNBW9HOSAgICAgICAgICAgICAgICAgICAgICDH19bHDHLVSG0VO1x7SMxtv9kbydqxa0VjeXvHjtkvFK9ZQjF8Rkqp5aqT1pXXtqaNDWjcAAFD5Lze0zK/aXT10+KMdfL+fN414dD60EkAAkk2AGcm+gAIxMxEby+XRkQZfgpjZoqqOoz+TPMnA1sdpzbRYHu3rbhycu2/k4O0dJ3nDNY6x4x8rnBI24LSHRzDKYRozi+bcRn96l1GmJidpelGBAQEBAQEBAQEBAQEBAQEBAQEBAQdU7jYNHrOzDdtPd/3ZBMONLHA57MMiPMhs6e2t1uYzuBv2kbFwavJ/wAR+6y9h6PaJz2j9I/uWgLiWQQb3xW4B5WY18g/DpzaG/tSWznsaD7zuXZpMW88cq925rOGvIr1nr8ejGcYWAeaVZextoKq747aGu9tnvNxuO5eNTj4bb+UunsfWc7DwW+6v8eTV1zJgQVDiwxvysLsNkdaSAZVOTrZfQNuS63cQNSkdLl3jhnyVLtvR8vJzqx4W6/P/qgQvyhnzEZnDYRpXWg3NAQEBAQEBAQEBAQEBAQEBAQEBAKDBcI8ZbR0sta6xcRk07T7RPqDv9Y7huWvLkilZl06TTW1GaMcfv8ApCGTSue50j3Fz3uLnk6SSbknvURM7zvK+0pWlYrWPCHBYe3pw6hkqJo6aIXkmcGt2DaTuAue5eqVm87Q06jPXBjnJbpC+4Ph0dLBFSxjmRNsNpOlzjvJJPepitYrG0KBmy2y3m9usvHwswRtbSyU5sH+tC4+y9vq9xzg7iV5y0467N2j1M6fNGSP3+EHljc1zmOBa5ji1wOkEGxB71ETExO0r7S8XrFqz4S4rD09WGV8lNNHUxGz4XZQ2Ha07iLjvXqlppbeGjUYK58U47ea8YbiEc8UVZEbxVDRfaDoz7wbtP8ARTFbRaN4UHLitivNLdYZFemsQEBAQEBAQEBAQEBAQEBAQEBB0zc4iPbnf2bO/R2XQR3jEx/zuqMTHXgpSWMtoc72379Fh2b1GanJxW4Y6QuHY2j5OLmWj/5W/hqi5kyIKjxVYBkRuxGQc+YFtPfUy/Od+Yj3DepDS49o4p81T7b1nMvya9K9flQl2IIQSvjUwDycjcRjbzJiGz21P9l35gLdoG1cGrxf9x+6z9h6zeJwW+Y/uGgLiWIQb5xXY6GSOw2U/h1FzDfQH25zexwHvG9dukyePDKu9uaPeIz18uv9SqUDjnYfWbp3jUf71grvVh2oCAgICAgICAgICAgICAgICDi94aC46Ag1Ph5jpo6QtabVNXdrLHOwW57h/wAQQBvIK0ajJwV/VJdl6PvGbx+2PGf8RoDUopdxBluC+CuraqOmFwz1piPZY31s+03AG8rbhx8dtnD2hq402Gbefl8r1DE1jWxtAa1gDWgaAALABS6izMzO8uaMCDy4pQR1EMlNILsmaWu2jYRvBse0LzasWjaXvFktjvF69YQDFcPkpp5aWQc+F1jsI0tcNxBB71D3pNLTEr/ps9c+KMlfN5V5b3Jj3NLXtJa5hDmkaQQbgjeCAsxMxO8PNqxeJrbpK5cGcbFZSx1Yt5RnMqGjURbKzbNDhuNtal8WSL1iVC1mmnTZZpPTy+GeBWxyvqAgICAgICAgICAgICAgICDzTyNuXOIbHCMp5OjML59wGf3JLMRMztCGcKcbdW1UlTnEfqwA6mD1c2onO47zuURmycdt167P0kabDFfOevyxC1O4JQWfi74P+aUvlXttPVWfJfS1vsM7gSTvcdildPi4K/rKkdqazvGbw+2On+tsW9GiAgINB408A8pEMQjH4lOMma3tR30/lJJ7Cdi5NVi4q8UdYTfYus5eTlWnwt/P/qVKOW4QbPxf4/5nVhrzaCpsyW+hp9h/cTY7nE6l0abLwW2npKI7X0fPw8dfur/HmssPNJj1aWdmsdx8CFKKa70BAQEBAQEBAQEBAQEBAQdcz8kZs5OZo2k6EGgcaGOeShbhsbufOMqoI05F9B3udfuB2rk1WTaOGPNO9iaPmZOdaPCvT5/8S9Ry2CDaeLzAPO6sSPF4KWz5L6HO9hnvFzuG9dOmxcVt56Qh+2NZycXBX7rfx5rUpNThAQEBBwkYHAtcAWuBDgdBBzEFDfbxQjhZghoat9Pn8kefATrYdAvtBu3uvrURmx8F9l67O1fecMWnrHhLDLU7whBYeL/HDV0gic69TR2Buc7m2sxx7Rdp3i+tSmny8dfHrCldq6Pu+bePtt4x/cNwjeHAOGv+8+9dCLckBAQEBAQEBAQEBAQEBBjcSxCOCKWslP4cDTbedGbeTZo/qvNrRWN5bMWK2W8Ur1lB8TrpKiaWplN3zOLnbBsaNwAA7lD3vN7byv2nwVwYox18nmXlvcoo3Pc1jAXPe4NYBpJcbADvIWYiZnaHm960rNrdIXngpgjaKljpxYv9aZw9p7vWPZoA3AKXx44pXZQdZqbajLOSf2+GYWxzCDH43jdLRRGoqpmQxjQXHO47GNGdztwBKCL8L+OSpmJiw5ppYgf9WRrXSut0WG7WDtuexY3Z2Yyg44cYjsHup6gDT5WKxPfGWjwTc2b7xfcaE+J1baB9CxhMb5HyRykhrWWzlhZrc5o9b2kNmzcYGAeeUpLG3qKe74baXdNneB7wFpz4+Ov6pDszWd3zRM/bPhP+ooCopeBBlODOMuoqqOqFy0c2YD2mO9YdugjeAtmLJwW3cWv0kanDNPPy+V1p5mnJkY4OjnAcwjRnF7jcRn7jtUvE7qJMTWdpepZYEBAQEBAQEBAQEBAQdU7jmYMzn+A1n+9ZCCWcaOOiSVuHRH8OmsZraC+3Nb2NB953KP1eXeeCFo7D0fDWc9us9P7loi41hEG/8VeAeUkdiMg5kJLae+t+hzu4G3aTsXbpMf8A3P7K525rNo5Ff3/qFUXerL49wALiQABck5gLaSSglHDTjjhhLqfDmtqZRmMzv9Fp/cAzynfmbvKwzsjOL4tU1cpqKqZ88p1vOgbGtGZo3AAIy8SwCC58QGCZFLUYk4c6qk8nD/whJDiO2QuH5AswxKsLLCM8Y+Aea1Xl2C0FWS5ttDX6Xt3X9Ydp2KN1WPhtvHSVv7G1nOxcu3Wv8NSXKmhBTOK7G/KRvwuR3OjBfTHXk3u5o3tdYjcdykNLl3jhlVO29HwX51ek9fn/ANUOF9xnzOGZ3aP019hXYgXYgICAgICAgICAgIPhNs6DAcJ8bFFSyVZ/1ZOZTtOsm+Tm97j2WWvLkild3VotLOpzRjjp5/CHPe5xL3Euc4kuJ0kk3JO+6iJned5X2tYrWKx0hxWHp68Kw+SpnipY/XmdYHU0aXOO4AE9y90pN7bQ0anUVwYpyW8v/wBC/YXQx08MdNGLMiaGt25tJO8m571MVrFY2hQMuS2S83t1l6SbZ1l4fn3jU4xH1z34fSPLaGM5MjmmxqCNOf8A/LYPa0nNZYZiE3WGRAJ1oN24G8WVfiGTK9po6U5/KStOU8f7UWk9psNl1k3fofA8Ljo6aCiiv5Onjaxt7XNhnc62sm5O8rLy9yDFcJsGbW0slM6wc4XicfZePVPZqO4leMlOOuzo0motp8sZK+X8IJPC6N7ontLXxuLXg6i02I96h5iYnaV+x5K5KxevSXBYe3ooKySCWOojNpIXBze7SDuIuOwr1S01tEw058Nc2OcdukrvhOJx1EMNbH6kzRljW06LHe11wf6KYpaLRvCg58NsOScdusMovTUICAgICAgICAgIOmbnER6tL+zUO8+AKCMcP8f88qy1hvBTXZFbQ4+2/vIsNwG1Repycdto6QufZGj5GHjt91v48oayudLCCq8VeAeThOISD8SoFob6o76fzEX7ANqkdLj2rxT5qj21rObk5Velevy35daETbju4UOpKNtDE7JnxDKa4jS2JtvKEbC64b2F2xYlmH59WGRBm+C/BWtxKQx0sWUGkCSR5yY479J+3cATuQXHgZxV0NCWzzf5yqbnDpG/hsP+3FnF/wB43Oyy9Mbt/RgQEHwoJhxrYBkubiUY5shDKi2p2hj+/wBXtDdq4dXi/wC4/dZOw9Z/9FvmP7hPFwrKIN44sMd8lM7D5D+FVH8O+gSWtbscBbtA2rs0mTaeGVf7c0fFTn16x1+FVgcc7DnLPEaj+naCpBVncgICAgICAgICDjI8NBcdX92G9Bp3GDjhpKQwtdaprLjMc7W6HuHYLNB331Ln1GXgr+spTsrR94zb2+2vjP8AUI+AotdRBmeCWBmuq2QZ/JN585Gpg0i+0mw776luwY+O2zg7R1fdsM2jrPhC7xxhoDWgBrQA0DMABoACllFmd53lzQfmfjfxM1GM1QvdlKGQR/kblP8A/d7/AHLEvUNMWBk+DeDSV1ZT0EZs6ofYutfIaBlPf3NBPbYa1kfqnBMIgoqeOkp2COKIWaNZOtzjrcTnJ1rLy96AgICAg8+IUcc8UlPIMqOVpa8bjs2HXdYtETG0vePJbHaL16wgOM4a+lqJaWT1onWB6QOdrh2iyh8lJpaayvuk1FdRijJHn/LxLw6X1riCCCQQQQRmIIzgg7VmJ26MWrFomJ6St/BPHPPaSOp/88PMqANotlWGwizh7lLYcnHXdQ9dpZ02aaeXl8Niabi4zg6Ftcb6gICAgICAgIPLUzNblSPcGxQNLnk6BYXJO4DP37liZ2ZrWbTtHVCuEuMOraqSqdcNPNiafZY31R26Sd5KicuTjtuvmg0sabDFPPz+WLWp2BRjfZbOL/APM6QF7bVFRZ819LegzuB95KlcGPgr+qj9p6vvOaZj7Y8I/wBbOt6PEH5I4VSF2I4g45ya2p/mvssPUMWsCmcQNO12JzynTFRuyfzyMBPuHiswxK/rLAgICAgICDReNHAPLQCujb+LSj8S3tR6T8Jz9hcuXVYuKvFHWEz2NrOTl5dulv5SZRq4CDYuAuP+ZVbS42gnsyfYM/Nf+Un3Ero0+Tgt49JRfa2j7xh3r91fGP7haouaSzUc7P1Hd/0dylFKd6AgICAgICDrmfYZvWOZvb9NfcgnnGjjnk42YXG7nSAPqTryb3a073HnHcN649Xk2jghP9iaPjvz7R4R0+UzUetQg23i3wDzqq8u8XgpCHG+hz9LG93rHsG1dWlx8VuKekIXtnWcrFy69bfwsqklQfUBB+RuEv7fX/xtT/OesPUMasCpf4fP2+s/hB/MaswxK8rLAgICAgICDi9oIIIuCLEHWghXDLAjQ1b4QPwZOfTn90n1e1pzdljrUTnx8Fv0XjszV95wxM/dHhP+sGtKREFd4uscNVS+bPd/mKOwaT7TNDCdutp/qpPTZeOu09YUztfR8jNxVj/426fPnDc4n5QDtvhtB710olzQEBAQEBBi8WxOOnhlrZPUhacgdI6ABvc6wHv1rze0VrvLbgw2zZIx16yg9fWSTyyVEhvJM4uf36huAsBuCh7Wm07yv+DDXDjjHXpDoXltdkEL5HsiY0ufI4NYBrLjYBZrE2naHjJkrjpN7dIXrgzg7KKljpW2JaLyO6Tz6zv07AFMY6RSvDCg6rUW1GWclvP+GVXtziAg/I3CX9vr/wCNqf5z1h6hjVgVL/D5+31f8IP5jVmGJXlZYEBAQEBAQEGt8O8A89pHNaLzwXfBvNucz8wzdtti058fHXbzd/Z2r7tmi09J8JRBRK8xO/jAjLI8HsWfR1MVU25DDaRo9ph9dvuz9oC2YsnBbdya3SxqcM0nr5fK70tQx4ZNG4OiqGhzCNGcXB7x4jepeJiY3hQ7VmtprPWHrWXkQEBAQdM7jmYMxf4AaT+naQglPGdjvlpxQRn8GkP4ltDpLWt2NBt2k7FH6rLvPDC1diaPgpz7R4z0+GkLjT4gofFTgGU52JSDMy7Ka+s6HvHYLt73bF3aTH/3Ktduazpgr8z/AFCoLuVsQEBB+ReEv7fX/wAbU/znrD1DHLAqX+Hz9vq/4QfzGrMMSvKywICAgICAgIPhQR7jLwDzap86jbaGrJJtobJpePzet8WxRuqx8NuKPNbexdZzMfKt1r0+GnLlTggpHFbjgc1+Fyu0Avpj4vaN4POHfsXfpMu8cMqv25o+G0Z69J6/KjwPJGf1mmzu3+uY967VediAgIPjiACTmA0oNd4WY55lSSVP/nm5lODtIOTcbALuPuWrNk5dd3ZodLOpzRTy8/hEHEkkkkkkkk5ySdJJ2qImd/GV8rEVjaOj4jL24Nhj6uoipY/WldYnotGdzj2C/gNa946Te0VhzavUV0+Kck/t+sr9h9GyCKOnjGTHE0NYNw271MRERG0KDe9r2m1usvQsvIgICD8mYtRyz4pV08EbpZpa+pbGxguXHyz/AHDXc5gASVh6htnCbilrKOijrI3+cyMaTWxxj1Nd4tb2gZjr1jNmDZjd7v8AD2f8/V/wg/mNSCV5WWBAQEBAQEBAQY3hDhDKymlpX5sscw9Fwztd3HwuvGSkXrNZb9Nntgyxkr5IHVU74pHwyNyZInFrxsINj3b1D2rNZ2lfsWSuWkXr0l1LDY7qOqfDJHPGcmSJwcw7xt3auwrNbTWd4as2KuWk0t0ldsGxVlVBFXR5myNtKOiRmIP/ABdfuN1M0vFq7woOowWwZJx28mXXppEBB0SnKcGahzn/AKDw8N6CK8Ose89q3OabwQXZBsOfnP8AzEe4BReoycdvDpC69k6Pu+Hefut1/qGurnSggrXFdgHkYDXSN/FqgPJ30tj0j4jzuzJUlpcXDXinrKn9s6znZeXXpX+W8rqQwgICAg1rgrwMpqCSpqmjylVWTSySSOGdokeXiNnRaLjtIudQAbKg1rCOB1PSYhPiVOPJirhyZowOblZYdls6N7G40Xz7UGyoCAgICAgICAgIJpxrYBbJxONuxlTb3Rv/APn4VxavH/3Cxdh6zaZwW8+n+JuuBZxBufFnj3kKg0Uh/BqzZt9DZNA+Ic3tDV16XJwzwz5oLtvR8zHzq9a9fhWoDa8Z0t0bxq+ndvUiqbuQcJX5ILtnjsA70Gl8Y2OGlpfNWO/zFZfKI9lmh53XzNHfsXNqcvBXaOspbsjR8/NxW+2v8+UJGoxcxBneBuBGuq2xEfgx8+oP7o0N7XHN2XOpbsGLjt+iO7T1ndsM7fdPhH+ro1oAAAsBmFlLKO5ICAgICAgICAgICAgICAgICAg6K2lZNG+CRuVHK0teDrBFisTG8bS9UvNLRavWECx3Cn0dTLSvz+TPMPSafVd3jxBURlxzS2y+6PUxqcMZI/f5eBa3UA6wbEaCNXYjExExtK28Dsc89pGTHPUU/MnA1m2m37wse0W1KXw5OOu6i9oaSdNmmvlPjHw2VrgQCM4IuFtcLyVdSxgfNI4Nip2lzydGYXJ7h4ncsTMRG8vVaze0Vr1lCeEGLPrKmWqfcZZtGD7LB6jfdn7SVEZb8dplfNFpY02GMcdfP5Y5a3WIO+mrZor+SnmhyrZXkpXx3tovkkX1r1F7V6S1ZMGLJO96xPzG7u5ZrOu1nzM33L1zb+stfctP7dfxByzWddrPmZvuTm39ZO5af26/iDlms67WfMzfcsc2/rJ3LT+3X8Qcs1nXaz5mb7k5t/WTuWn9uv4g5ZrOu1nzM33Jzb+snctP7dfxByzWddrPmZvuWebf1k7lp/br+IOWazrtZ8zN9yc2/rJ3LT+3X8Qcs1nXaz5mb7k5t/WTuWn9uv4g5ZrOu1nzM33Jzb+snctP7dfxByzWddrPmZvuTm39ZO5af26/iDlms67WfMzfcnNv6ydy0/t1/EHLNZ12s+Zm+5Obf1k7lp/br+IOWazrtZ8zN9yc2/rJ3LT+3X8Qcs1nXaz5ib7k5t/WTuWn9uv4g5ZrOu1nzM33Jzb+snctP7dfxByzWddrPmZvuTm39ZO5af26/iDlms67WfMTfcnNv6ydy0/t1/EHLNZ12s+Zm+5Obf1k7lp/br+IOWazrtZ8zN9yc2/rJ3LT+3X8Qcs1nXaz5mb7k5t/WTuWn9uv4h56mqllIdLLLK4CwMr3yEDYC4mwXmbTbrLbjw48fhSsR8OpeWwQZ7gVj3mNW2RxtBLZlR2XzP8AynP2E7Vv0+Tgt49Eb2po+8YfD7o8Y/uFuiNjk+y7nM/Ufr3nYpVSGi8aNa9lFTQNNm1L7yka8kB1j2uIPcuXV2mKbR5prsLFW+om0+UeCWqNW8QEBAQEBAQEBAQEBAQEBAQEBAQEBAQEBAQEBBYOA9dJJhLHOJyqd5jY7XZpAbn3Ndk9yldPabY43UftXFXHqrRXp4T+WS4TYA2tpjSF2RJEcuncRcC2YX2ixyT79i9ZcfMrs06LV202WLx+8folNTwQxKNxYaSR1tcdntO8EfrYqOnT5InottO1tJaN+Pb5dXoxiHUqj4CscjJ6Pf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HoxiHUqj4CnIyeh9T0nuQejGIdSqPgKcjJ6H1PSe5B6MYh1Ko+ApyMnofU9J7kPTh/ArEZnhnm7oW35z5ua1u+2k9wXqumyTPjGzTm7X0tK7xbefSFbwnCI6enjoI7lkY/EdrJPOJ7S43tqCk6VitdoVDUZ7Z8k5LdZZWSMOzEdmojsI0L00sGcQlBIy9BzZm/RA5Rm6fg36LAcozdPwb9EDlGbp+DfogcozdPwb9EDlGbp+DfogcozdPwb9EDlGbp+DfogcozdPwb9EDlGbp+DfogcozdPwb9EDlGbp+DfogcozdPwb9EH3lGbp+Dfog+cozdPwb9EDlGbp+DfogcozdPwb9EDlGbp+DfogcozdPwb9EDlGbp+DfogcozdPwb9EDlGbp+DfogcozdPwb9EDlGbp+DfogcozdPwb9EDlGbp+DfogcozdPwb9EHOnrZHPaxzua42NgB4jOFkZpjQBYCwQ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3648" y="836712"/>
            <a:ext cx="63367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ЗАБРАНИТЕЛНИ ПЪТНИ ЗНАЦИ    </a:t>
            </a:r>
            <a:r>
              <a:rPr lang="bg-BG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bg-BG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1916832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Забранителните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знаци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имат формата на  кръг,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бял фон, гранична червена ивица и  символи в черен цвят.</a:t>
            </a:r>
          </a:p>
          <a:p>
            <a:r>
              <a:rPr lang="bg-BG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endParaRPr lang="bg-BG" sz="1600" dirty="0">
              <a:solidFill>
                <a:prstClr val="black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581128"/>
            <a:ext cx="1368152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419872" y="479715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Забранено влизането на пътни превозни средства в двете посоки</a:t>
            </a:r>
            <a:endParaRPr lang="bg-BG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http://t1.gstatic.com/images?q=tbn:ANd9GcQ7NjJVEGTPTLKIdtyuq8MaQzvFvKcPhCcU9DcTqZ_kbFA9aZX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653136"/>
            <a:ext cx="1219200" cy="121920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491880" y="494116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Забранено е влизането на пешеходци</a:t>
            </a:r>
            <a:endParaRPr lang="bg-BG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4" descr="http://t2.gstatic.com/images?q=tbn:ANd9GcTfBCAOYkmNTgLWM-WTSTPut8d8kal9A5gTFBqS_MMWe7obKCmtV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653136"/>
            <a:ext cx="1219200" cy="121920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131840" y="494116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Забранено е влизането на велосипеди</a:t>
            </a:r>
            <a:endParaRPr lang="bg-BG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 descr="http://t2.gstatic.com/images?q=tbn:ANd9GcTYPuDXrU26EyxviZAjOnbf4lLV00oVGskKyRnypA9e4jtMPsTWo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653136"/>
            <a:ext cx="1219200" cy="1219201"/>
          </a:xfrm>
          <a:prstGeom prst="rect">
            <a:avLst/>
          </a:prstGeom>
          <a:noFill/>
        </p:spPr>
      </p:pic>
      <p:sp>
        <p:nvSpPr>
          <p:cNvPr id="26" name="Notched Right Arrow 25">
            <a:hlinkClick r:id="" action="ppaction://hlinkshowjump?jump=nextslide"/>
          </p:cNvPr>
          <p:cNvSpPr/>
          <p:nvPr/>
        </p:nvSpPr>
        <p:spPr>
          <a:xfrm>
            <a:off x="7812360" y="5877272"/>
            <a:ext cx="288032" cy="21602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TextBox 28"/>
          <p:cNvSpPr txBox="1"/>
          <p:nvPr/>
        </p:nvSpPr>
        <p:spPr>
          <a:xfrm>
            <a:off x="3347864" y="479715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Забранена е употребата на звуков сигнал</a:t>
            </a:r>
            <a:endParaRPr lang="bg-BG" sz="2400" dirty="0"/>
          </a:p>
        </p:txBody>
      </p:sp>
      <p:pic>
        <p:nvPicPr>
          <p:cNvPr id="34" name="Picture 5" descr="http://t3.gstatic.com/images?q=tbn:ANd9GcS-PPqq3X8v4tSagwci6QMfRS_17KC41OPAFyuk7vz0FvGKQjl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FFD"/>
              </a:clrFrom>
              <a:clrTo>
                <a:srgbClr val="F7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509120"/>
            <a:ext cx="1413975" cy="1439417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563888" y="479715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Забранено е влизането на ппс 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91880" y="494116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Забранено влизането на ппс, теглени от животни 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G:\PZ\1234720246_43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581128"/>
            <a:ext cx="1365896" cy="1368152"/>
          </a:xfrm>
          <a:prstGeom prst="rect">
            <a:avLst/>
          </a:prstGeom>
          <a:noFill/>
        </p:spPr>
      </p:pic>
      <p:pic>
        <p:nvPicPr>
          <p:cNvPr id="43" name="Picture 3" descr="G:\PZ\V2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509120"/>
            <a:ext cx="1368944" cy="136815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491880" y="479715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Забранено е движение със скорост, по-висока от означената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" descr="G:\PZ\V1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509120"/>
            <a:ext cx="1368152" cy="1368152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563888" y="486916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Забранено влизането на изобразените ппс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7" descr="G:\PZ\Duraklama-ve-Parketme-Yasaktir_337-500x50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8FFFE"/>
              </a:clrFrom>
              <a:clrTo>
                <a:srgbClr val="F8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509120"/>
            <a:ext cx="1368152" cy="144016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419872" y="486916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Забранени са престоят </a:t>
            </a:r>
          </a:p>
          <a:p>
            <a:r>
              <a:rPr lang="bg-BG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паркирането</a:t>
            </a:r>
            <a:endParaRPr lang="bg-BG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664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Monotype Corsiva" pitchFamily="66" charset="0"/>
              </a:rPr>
              <a:t>кликнете тук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9" grpId="1"/>
      <p:bldP spid="22" grpId="0"/>
      <p:bldP spid="22" grpId="1"/>
      <p:bldP spid="27" grpId="0"/>
      <p:bldP spid="27" grpId="1"/>
      <p:bldP spid="29" grpId="0"/>
      <p:bldP spid="29" grpId="1"/>
      <p:bldP spid="38" grpId="0"/>
      <p:bldP spid="38" grpId="1"/>
      <p:bldP spid="41" grpId="0"/>
      <p:bldP spid="41" grpId="1"/>
      <p:bldP spid="44" grpId="0"/>
      <p:bldP spid="46" grpId="0"/>
      <p:bldP spid="46" grpId="1"/>
      <p:bldP spid="48" grpId="0"/>
      <p:bldP spid="4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1136</Words>
  <Application>Microsoft Office PowerPoint</Application>
  <PresentationFormat>Презентация на цял екран (4:3)</PresentationFormat>
  <Paragraphs>223</Paragraphs>
  <Slides>30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Заглавия на слайдовете</vt:lpstr>
      </vt:variant>
      <vt:variant>
        <vt:i4>30</vt:i4>
      </vt:variant>
    </vt:vector>
  </HeadingPairs>
  <TitlesOfParts>
    <vt:vector size="4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10_Office Theme</vt:lpstr>
      <vt:lpstr>7_Office Theme</vt:lpstr>
      <vt:lpstr>12_Office Theme</vt:lpstr>
      <vt:lpstr>13_Office Theme</vt:lpstr>
      <vt:lpstr>16_Office Theme</vt:lpstr>
      <vt:lpstr>6_Office Theme</vt:lpstr>
      <vt:lpstr>8_Office Theme</vt:lpstr>
      <vt:lpstr>9_Office Theme</vt:lpstr>
      <vt:lpstr>11_Office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Бикова</dc:creator>
  <cp:lastModifiedBy>User</cp:lastModifiedBy>
  <cp:revision>349</cp:revision>
  <dcterms:created xsi:type="dcterms:W3CDTF">2013-08-20T10:12:52Z</dcterms:created>
  <dcterms:modified xsi:type="dcterms:W3CDTF">2015-05-16T22:40:48Z</dcterms:modified>
</cp:coreProperties>
</file>