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2"/>
  </p:sldMasterIdLst>
  <p:notesMasterIdLst>
    <p:notesMasterId r:id="rId19"/>
  </p:notesMasterIdLst>
  <p:sldIdLst>
    <p:sldId id="256" r:id="rId3"/>
    <p:sldId id="266" r:id="rId4"/>
    <p:sldId id="261" r:id="rId5"/>
    <p:sldId id="274" r:id="rId6"/>
    <p:sldId id="263" r:id="rId7"/>
    <p:sldId id="268" r:id="rId8"/>
    <p:sldId id="267" r:id="rId9"/>
    <p:sldId id="269" r:id="rId10"/>
    <p:sldId id="270" r:id="rId11"/>
    <p:sldId id="271" r:id="rId12"/>
    <p:sldId id="272" r:id="rId13"/>
    <p:sldId id="264" r:id="rId14"/>
    <p:sldId id="259" r:id="rId15"/>
    <p:sldId id="262" r:id="rId16"/>
    <p:sldId id="265" r:id="rId17"/>
    <p:sldId id="273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103" d="100"/>
          <a:sy n="103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B7A60E-B8E5-492C-8969-A20D29ED51ED}" type="datetimeFigureOut">
              <a:rPr lang="bg-BG"/>
              <a:pPr>
                <a:defRPr/>
              </a:pPr>
              <a:t>16.11.2014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58C8D9-FB10-4732-B83E-28EC8C497E2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80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CA5DA-A222-4100-A926-F4D34F2B0E06}" type="slidenum">
              <a:rPr lang="bg-B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Илюстрацията показва ролите на хората, контекста, в</a:t>
            </a:r>
            <a:r>
              <a:rPr lang="bg-BG" baseline="0" dirty="0" smtClean="0"/>
              <a:t> който се осъществяват тези роли и необходимите умения за успешно участие в пазарната икономика. За да станем пълноценни членове на обществото, ние приемаме 3 основни роли – индивид, работник и потребител. Рамката, в която се осъществяват тези роли е общността.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8C8D9-FB10-4732-B83E-28EC8C497E23}" type="slidenum">
              <a:rPr lang="bg-BG" smtClean="0"/>
              <a:pPr>
                <a:defRPr/>
              </a:pPr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073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43D5-484A-4CA4-9EF5-F4D64754DF5F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0BBC-DBEE-4EB8-984C-C0AD0B4C385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535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8ACC-F43D-4053-94D0-27B6451BEE44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BD12-6C1E-4C69-8E79-5A7A01A7FD9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32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1727-B55D-46A2-8C7D-FF3913AE9E76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B182-A46E-4F30-9015-B498EE9D576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585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4131-DB41-4414-A9DA-590667522EB1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47C5-47F9-4418-B0DA-96DDA52A8A7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563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DD9D-F887-4BE9-9D0E-5C0402A1A82A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851A-F0B0-4664-A7E5-4431B28D4B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733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2820-8814-4D53-9B7D-AC22EB8A61DB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72C5-6255-43C8-911E-87072419AF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122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6CCE-5436-4AC5-BA6F-4C7F33BA601B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3229-7476-4EC6-AEFA-E05ECF4A62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876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EEC7-28D0-4EA3-97DC-F18074BE4FDC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4FF4-9744-44EB-BBCE-2F05FADAFC0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89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08E2-DA1C-43FB-A7B1-8375098E8FC0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DD92-DAE8-4E41-92A6-6D4B72EC1C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018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3A92-E6EC-483B-9AF3-60C2DB35B47F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A8C3-D16E-4BAF-ACCE-C984B607636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458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7123-6E31-4AD2-A80C-064256219D40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409B-D6BB-40E6-8EBF-377E67F86DC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224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BC07FD-96DE-4071-9789-EE5AF909323E}" type="datetime1">
              <a:rPr lang="fr-FR"/>
              <a:pPr>
                <a:defRPr/>
              </a:pPr>
              <a:t>16/11/2014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A6093-4436-4533-81D0-72E1A762D3B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bulgaria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maria@jabulgari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12059" y="5517232"/>
            <a:ext cx="6400800" cy="6127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bg-BG" sz="40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1-4 </a:t>
            </a:r>
            <a:r>
              <a:rPr lang="bg-BG" sz="4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клас</a:t>
            </a:r>
            <a:endParaRPr lang="fr-CA" sz="4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196752"/>
            <a:ext cx="2771800" cy="1078916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2708920"/>
            <a:ext cx="453650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1794" y="2908350"/>
            <a:ext cx="8572500" cy="1528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bg-BG" sz="5400" b="1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Програми по </a:t>
            </a:r>
            <a:br>
              <a:rPr lang="bg-BG" sz="5400" b="1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bg-BG" sz="5400" b="1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предприемачество</a:t>
            </a:r>
            <a:endParaRPr lang="fr-CA" sz="5400" b="1" dirty="0" smtClean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Съдържание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Всяка програма включва 5 теми.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Основават се на разнообразни практически дейности, водени от учител или консултант доброволец. 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Показват връзката и значението между образованието и бъдещото участие на учениците в стопанския </a:t>
            </a:r>
            <a:r>
              <a:rPr lang="bg-BG" sz="2800" dirty="0" smtClean="0">
                <a:latin typeface="Comic Sans MS" pitchFamily="66" charset="0"/>
              </a:rPr>
              <a:t>живот.</a:t>
            </a:r>
          </a:p>
          <a:p>
            <a:pPr eaLnBrk="1" hangingPunct="1"/>
            <a:r>
              <a:rPr lang="bg-BG" sz="2800" dirty="0" smtClean="0">
                <a:latin typeface="Comic Sans MS" pitchFamily="66" charset="0"/>
              </a:rPr>
              <a:t>Идеи за допълнителни и интердисциплинарни дейности.</a:t>
            </a:r>
          </a:p>
          <a:p>
            <a:pPr eaLnBrk="1" hangingPunct="1">
              <a:buFont typeface="Arial" charset="0"/>
              <a:buNone/>
            </a:pPr>
            <a:endParaRPr lang="bg-BG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0F464-970F-4893-BA47-82D7E0DCAA0A}" type="slidenum">
              <a:rPr lang="fr-CA"/>
              <a:pPr>
                <a:defRPr/>
              </a:pPr>
              <a:t>10</a:t>
            </a:fld>
            <a:endParaRPr lang="fr-CA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0" descr="ourselv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696">
            <a:off x="5661772" y="1572308"/>
            <a:ext cx="3147781" cy="432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Материали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292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5820668" cy="45259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Комплект – за </a:t>
            </a:r>
            <a:r>
              <a:rPr lang="ru-RU" sz="2800" dirty="0">
                <a:latin typeface="Comic Sans MS" pitchFamily="66" charset="0"/>
              </a:rPr>
              <a:t>30 </a:t>
            </a:r>
            <a:r>
              <a:rPr lang="ru-RU" sz="2800" dirty="0" smtClean="0">
                <a:latin typeface="Comic Sans MS" pitchFamily="66" charset="0"/>
              </a:rPr>
              <a:t>ученици.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2 ръководства – за учител и консултант доброволец.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Работни книжки за оцветяване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Плакати, стикери, др. материали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Сертификати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Картички</a:t>
            </a:r>
          </a:p>
          <a:p>
            <a:pPr eaLnBrk="1" hangingPunct="1">
              <a:buFont typeface="Arial" charset="0"/>
              <a:buNone/>
            </a:pPr>
            <a:endParaRPr lang="bg-BG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519C3-F8A7-48DA-81E3-C452DFCAE504}" type="slidenum">
              <a:rPr lang="fr-CA"/>
              <a:pPr>
                <a:defRPr/>
              </a:pPr>
              <a:t>11</a:t>
            </a:fld>
            <a:endParaRPr lang="fr-CA" dirty="0"/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ertifica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180">
            <a:off x="5381617" y="4016527"/>
            <a:ext cx="3379318" cy="240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postca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390">
            <a:off x="2649754" y="4796118"/>
            <a:ext cx="231616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Ръководство 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31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Преглед на програмите за началния курс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Цели на конкретната програма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Списък на учебните материали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Съвети за подготовка на темите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Стандарти за поведението на консултантите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Техники на преподаване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Идеи за допълнителни и интердисциплинарни дейности	</a:t>
            </a:r>
          </a:p>
          <a:p>
            <a:pPr eaLnBrk="1" hangingPunct="1">
              <a:lnSpc>
                <a:spcPct val="90000"/>
              </a:lnSpc>
            </a:pPr>
            <a:r>
              <a:rPr lang="bg-BG" sz="2800" smtClean="0">
                <a:latin typeface="Comic Sans MS" pitchFamily="66" charset="0"/>
              </a:rPr>
              <a:t>Въпросници и отговори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5ADE5-C471-4719-B891-D332075B836A}" type="slidenum">
              <a:rPr lang="fr-CA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Програмите… 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>
                <a:latin typeface="Comic Sans MS" pitchFamily="66" charset="0"/>
              </a:rPr>
              <a:t>Няма да американизират децата;</a:t>
            </a:r>
          </a:p>
          <a:p>
            <a:pPr eaLnBrk="1" hangingPunct="1">
              <a:defRPr/>
            </a:pPr>
            <a:r>
              <a:rPr lang="bg-BG" dirty="0" smtClean="0">
                <a:latin typeface="Comic Sans MS" pitchFamily="66" charset="0"/>
              </a:rPr>
              <a:t>Няма да направят учениците ни  меркантилни;</a:t>
            </a:r>
          </a:p>
          <a:p>
            <a:pPr eaLnBrk="1" hangingPunct="1">
              <a:defRPr/>
            </a:pPr>
            <a:r>
              <a:rPr lang="bg-BG" dirty="0" smtClean="0">
                <a:latin typeface="Comic Sans MS" pitchFamily="66" charset="0"/>
              </a:rPr>
              <a:t>Няма да им дадат готови рецепти за успех в живота;</a:t>
            </a:r>
          </a:p>
          <a:p>
            <a:pPr eaLnBrk="1" hangingPunct="1">
              <a:defRPr/>
            </a:pPr>
            <a:r>
              <a:rPr lang="bg-BG" dirty="0" smtClean="0">
                <a:latin typeface="Comic Sans MS" pitchFamily="66" charset="0"/>
              </a:rPr>
              <a:t>Няма да накарат учениците да са по-тихи в час </a:t>
            </a:r>
            <a:r>
              <a:rPr lang="bg-BG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FC5F0-4C5E-4474-B7C9-CFD1AC7C8048}" type="slidenum">
              <a:rPr lang="fr-CA"/>
              <a:pPr>
                <a:defRPr/>
              </a:pPr>
              <a:t>13</a:t>
            </a:fld>
            <a:endParaRPr lang="fr-CA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 напротив… 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714374" y="1571625"/>
            <a:ext cx="8034089" cy="4572000"/>
          </a:xfrm>
        </p:spPr>
        <p:txBody>
          <a:bodyPr/>
          <a:lstStyle/>
          <a:p>
            <a:pPr eaLnBrk="1" hangingPunct="1"/>
            <a:r>
              <a:rPr lang="bg-BG" sz="3000" dirty="0" smtClean="0">
                <a:latin typeface="Comic Sans MS" pitchFamily="66" charset="0"/>
              </a:rPr>
              <a:t>Ще насърчат творческото и новаторско мислене на учениците;</a:t>
            </a:r>
          </a:p>
          <a:p>
            <a:pPr eaLnBrk="1" hangingPunct="1"/>
            <a:r>
              <a:rPr lang="bg-BG" sz="3000" dirty="0" smtClean="0">
                <a:latin typeface="Comic Sans MS" pitchFamily="66" charset="0"/>
              </a:rPr>
              <a:t>Ще възпитат у тях предприемачески дух и предприемчивост;</a:t>
            </a:r>
          </a:p>
          <a:p>
            <a:pPr eaLnBrk="1" hangingPunct="1"/>
            <a:r>
              <a:rPr lang="bg-BG" sz="3000" dirty="0" smtClean="0">
                <a:latin typeface="Comic Sans MS" pitchFamily="66" charset="0"/>
              </a:rPr>
              <a:t>Ще ги направят по-отговорни, по-толерантни към другите;</a:t>
            </a:r>
          </a:p>
          <a:p>
            <a:pPr eaLnBrk="1" hangingPunct="1"/>
            <a:r>
              <a:rPr lang="bg-BG" sz="3000" dirty="0" smtClean="0">
                <a:latin typeface="Comic Sans MS" pitchFamily="66" charset="0"/>
              </a:rPr>
              <a:t>Ще ги насърчат да мислят без предразсъдъци</a:t>
            </a:r>
            <a:r>
              <a:rPr lang="bg-BG" sz="3000" dirty="0">
                <a:latin typeface="Comic Sans MS" pitchFamily="66" charset="0"/>
              </a:rPr>
              <a:t>;</a:t>
            </a:r>
            <a:endParaRPr lang="bg-BG" sz="3000" dirty="0" smtClean="0">
              <a:latin typeface="Comic Sans MS" pitchFamily="66" charset="0"/>
            </a:endParaRPr>
          </a:p>
          <a:p>
            <a:pPr eaLnBrk="1" hangingPunct="1"/>
            <a:r>
              <a:rPr lang="bg-BG" sz="3000" dirty="0" smtClean="0">
                <a:latin typeface="Comic Sans MS" pitchFamily="66" charset="0"/>
              </a:rPr>
              <a:t>Ще изградят у тях по-голяма увереност в собствените сили, и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79F6C-945E-4C76-B364-5A8CE8FA2EFA}" type="slidenum">
              <a:rPr lang="fr-CA"/>
              <a:pPr>
                <a:defRPr/>
              </a:pPr>
              <a:t>14</a:t>
            </a:fld>
            <a:endParaRPr lang="fr-CA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…</a:t>
            </a:r>
            <a:r>
              <a:rPr lang="bg-BG" sz="5400" b="1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със </a:t>
            </a:r>
            <a:r>
              <a:rPr lang="bg-BG" sz="5400" b="1" dirty="0" smtClean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сигурност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323529" y="1600200"/>
            <a:ext cx="8712968" cy="73502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bg-BG" dirty="0" smtClean="0">
                <a:latin typeface="Comic Sans MS" pitchFamily="66" charset="0"/>
              </a:rPr>
              <a:t>Ще ги накарат да се забавляват, докато учат!</a:t>
            </a:r>
          </a:p>
          <a:p>
            <a:pPr eaLnBrk="1" hangingPunct="1"/>
            <a:endParaRPr lang="bg-BG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4887-0B68-4FDD-AC37-27F845B55ABF}" type="slidenum">
              <a:rPr lang="fr-CA"/>
              <a:pPr>
                <a:defRPr/>
              </a:pPr>
              <a:t>15</a:t>
            </a:fld>
            <a:endParaRPr lang="fr-CA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EB42C"/>
              </a:clrFrom>
              <a:clrTo>
                <a:srgbClr val="DEB4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IMG_1790_resiz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35223"/>
            <a:ext cx="2880320" cy="431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IMG_1798_resiz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55" y="2358846"/>
            <a:ext cx="2866007" cy="42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IMG_1726_resiz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20933"/>
            <a:ext cx="6473124" cy="43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Контакти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bg-BG" sz="2800" dirty="0" smtClean="0">
                <a:latin typeface="Comic Sans MS" pitchFamily="66" charset="0"/>
              </a:rPr>
              <a:t>Джуниър Ачийвмънт България</a:t>
            </a:r>
          </a:p>
          <a:p>
            <a:pPr algn="ctr" eaLnBrk="1" hangingPunct="1">
              <a:buFont typeface="Arial" charset="0"/>
              <a:buNone/>
            </a:pPr>
            <a:r>
              <a:rPr lang="bg-BG" sz="2800" dirty="0" smtClean="0">
                <a:latin typeface="Comic Sans MS" pitchFamily="66" charset="0"/>
              </a:rPr>
              <a:t>ул. Христо Белчев 1, ет. 4, ап.7, София 1000</a:t>
            </a:r>
            <a:endParaRPr lang="en-US" sz="2800" dirty="0" smtClean="0"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bg-BG" sz="2800" dirty="0" smtClean="0">
                <a:latin typeface="Comic Sans MS" pitchFamily="66" charset="0"/>
              </a:rPr>
              <a:t>тел.: 02/989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bg-BG" sz="2800" dirty="0" smtClean="0">
                <a:latin typeface="Comic Sans MS" pitchFamily="66" charset="0"/>
              </a:rPr>
              <a:t>3660; тел./факс: 02/989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bg-BG" sz="2800" dirty="0" smtClean="0">
                <a:latin typeface="Comic Sans MS" pitchFamily="66" charset="0"/>
              </a:rPr>
              <a:t>4361</a:t>
            </a:r>
          </a:p>
          <a:p>
            <a:pPr algn="ctr" eaLnBrk="1" hangingPunct="1">
              <a:buFont typeface="Arial" charset="0"/>
              <a:buNone/>
            </a:pPr>
            <a:endParaRPr lang="bg-BG" sz="2800" dirty="0" smtClean="0"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2800" dirty="0" smtClean="0">
                <a:latin typeface="Comic Sans MS" pitchFamily="66" charset="0"/>
              </a:rPr>
              <a:t>Website: </a:t>
            </a:r>
            <a:r>
              <a:rPr lang="en-US" sz="2800" dirty="0" smtClean="0">
                <a:latin typeface="Comic Sans MS" pitchFamily="66" charset="0"/>
                <a:hlinkClick r:id="rId3"/>
              </a:rPr>
              <a:t>www.jabulgaria.org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bg-BG" sz="2800" dirty="0" smtClean="0"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bg-BG" sz="2800" dirty="0" smtClean="0">
                <a:latin typeface="Comic Sans MS" pitchFamily="66" charset="0"/>
              </a:rPr>
              <a:t>Мария Янкова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u="sng" dirty="0" smtClean="0">
                <a:latin typeface="Comic Sans MS" pitchFamily="66" charset="0"/>
                <a:hlinkClick r:id="rId4"/>
              </a:rPr>
              <a:t>maria@jabulgaria.org</a:t>
            </a:r>
            <a:endParaRPr lang="en-US" sz="2800" u="sng" dirty="0" smtClean="0"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</a:pPr>
            <a:endParaRPr lang="bg-BG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F7B63-3A8D-4B9D-AB9B-6340C134D9EF}" type="slidenum">
              <a:rPr lang="fr-CA"/>
              <a:pPr>
                <a:defRPr/>
              </a:pPr>
              <a:t>16</a:t>
            </a:fld>
            <a:endParaRPr lang="fr-CA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Програмите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pPr eaLnBrk="1" hangingPunct="1"/>
            <a:r>
              <a:rPr lang="bg-BG" sz="2800" dirty="0" smtClean="0">
                <a:latin typeface="Comic Sans MS" pitchFamily="66" charset="0"/>
              </a:rPr>
              <a:t>Последовател</a:t>
            </a:r>
            <a:r>
              <a:rPr lang="ru-RU" sz="2800" dirty="0" smtClean="0">
                <a:latin typeface="Comic Sans MS" pitchFamily="66" charset="0"/>
              </a:rPr>
              <a:t>ни, съгласувани, с надграждане на усвоените знания и умения.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Въвеждат основни понятия по предприемачество, икономика и бизнес.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Помагат на учениците да разберат реалния свят на икономиката.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Подготвят ги за обучение и постижения през целия живот.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55C81-C1E3-41BF-B72B-E6CD334D2328}" type="slidenum">
              <a:rPr lang="fr-CA"/>
              <a:pPr>
                <a:defRPr/>
              </a:pPr>
              <a:t>2</a:t>
            </a:fld>
            <a:endParaRPr lang="fr-C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ourselv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69546"/>
            <a:ext cx="3248471" cy="44626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3119E-8A57-4B2B-BE2E-096BDC12332A}" type="slidenum">
              <a:rPr lang="fr-CA"/>
              <a:pPr>
                <a:defRPr/>
              </a:pPr>
              <a:t>3</a:t>
            </a:fld>
            <a:endParaRPr lang="fr-CA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ur famili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41496"/>
            <a:ext cx="3360489" cy="461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ur communit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3325492" cy="45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ur cit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41496"/>
            <a:ext cx="3257430" cy="447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Цели на програмите 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2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bg-BG" sz="2800" dirty="0" smtClean="0">
                <a:latin typeface="Comic Sans MS" pitchFamily="66" charset="0"/>
              </a:rPr>
              <a:t>Да допълнят учебната програма в началния курс с понятия и умения, свързани с предприемачеството и икономиката;</a:t>
            </a:r>
          </a:p>
          <a:p>
            <a:pPr eaLnBrk="1" hangingPunct="1">
              <a:spcBef>
                <a:spcPts val="1200"/>
              </a:spcBef>
            </a:pPr>
            <a:r>
              <a:rPr lang="bg-BG" sz="2800" dirty="0" smtClean="0">
                <a:latin typeface="Comic Sans MS" pitchFamily="66" charset="0"/>
              </a:rPr>
              <a:t>Да разширят познанията на учениците за видовете бизнес в общността;</a:t>
            </a:r>
          </a:p>
          <a:p>
            <a:pPr eaLnBrk="1" hangingPunct="1">
              <a:spcBef>
                <a:spcPts val="1200"/>
              </a:spcBef>
            </a:pPr>
            <a:r>
              <a:rPr lang="bg-BG" sz="2800" dirty="0" smtClean="0">
                <a:latin typeface="Comic Sans MS" pitchFamily="66" charset="0"/>
              </a:rPr>
              <a:t>Да развият разбирането на учениците за това как държавата осигурява услуги за гражданите.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1F7F4-9001-470C-9C7A-D0F7C745B3E6}" type="slidenum">
              <a:rPr lang="fr-CA"/>
              <a:pPr>
                <a:defRPr/>
              </a:pPr>
              <a:t>4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Основни понятия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33413" eaLnBrk="1" hangingPunct="1">
              <a:buNone/>
            </a:pPr>
            <a:r>
              <a:rPr lang="ru-RU" sz="2800" dirty="0" smtClean="0">
                <a:latin typeface="Comic Sans MS" pitchFamily="66" charset="0"/>
              </a:rPr>
              <a:t>Програмите за началния курс са изградени върху подходящи за възрастовата група основни понятия, които представят: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ролите</a:t>
            </a:r>
            <a:r>
              <a:rPr lang="ru-RU" sz="2800" dirty="0" smtClean="0">
                <a:latin typeface="Comic Sans MS" pitchFamily="66" charset="0"/>
              </a:rPr>
              <a:t> на хората в обществото;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контекста</a:t>
            </a:r>
            <a:r>
              <a:rPr lang="ru-RU" sz="2800" dirty="0" smtClean="0">
                <a:latin typeface="Comic Sans MS" pitchFamily="66" charset="0"/>
              </a:rPr>
              <a:t>, в който се осъществяват тези роли;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Comic Sans MS" pitchFamily="66" charset="0"/>
              </a:rPr>
              <a:t>необходимите </a:t>
            </a: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умения</a:t>
            </a:r>
            <a:r>
              <a:rPr lang="ru-RU" sz="2800" dirty="0" smtClean="0">
                <a:latin typeface="Comic Sans MS" pitchFamily="66" charset="0"/>
              </a:rPr>
              <a:t> за успешно участие в пазарната икономика.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C2A0C-F853-42AC-AD64-7CE3B7BBDF3A}" type="slidenum">
              <a:rPr lang="fr-CA"/>
              <a:pPr>
                <a:defRPr/>
              </a:pPr>
              <a:t>5</a:t>
            </a:fld>
            <a:endParaRPr lang="fr-CA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>
                <a:latin typeface="Comic Sans MS" pitchFamily="66" charset="0"/>
              </a:rPr>
              <a:t> 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8EEDF-FBD4-458F-9171-4C3897BE12C0}" type="slidenum">
              <a:rPr lang="fr-CA"/>
              <a:pPr>
                <a:defRPr/>
              </a:pPr>
              <a:t>6</a:t>
            </a:fld>
            <a:endParaRPr lang="fr-C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ussi\Desktop\Picture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888"/>
            <a:ext cx="6840760" cy="66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Роли в обществото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2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38" cy="452596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Индивидът</a:t>
            </a:r>
            <a:r>
              <a:rPr lang="ru-RU" sz="2800" dirty="0" smtClean="0">
                <a:latin typeface="Comic Sans MS" pitchFamily="66" charset="0"/>
              </a:rPr>
              <a:t> изгражда лични качества –  себепознание, поемане на отговорност, работа в екип, поставяне </a:t>
            </a:r>
            <a:r>
              <a:rPr lang="bg-BG" sz="2800" dirty="0" smtClean="0">
                <a:latin typeface="Comic Sans MS" pitchFamily="66" charset="0"/>
              </a:rPr>
              <a:t>на лични цели.</a:t>
            </a:r>
          </a:p>
          <a:p>
            <a:pPr eaLnBrk="1" hangingPunct="1"/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Работникът</a:t>
            </a:r>
            <a:r>
              <a:rPr lang="ru-RU" sz="2800" dirty="0" smtClean="0">
                <a:latin typeface="Comic Sans MS" pitchFamily="66" charset="0"/>
              </a:rPr>
              <a:t> научава каква е стойността и важността на определен труд, очакванията на работодателите</a:t>
            </a:r>
            <a:r>
              <a:rPr lang="bg-BG" sz="2800" dirty="0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Потребителят</a:t>
            </a:r>
            <a:r>
              <a:rPr lang="ru-RU" sz="2800" dirty="0" smtClean="0">
                <a:latin typeface="Comic Sans MS" pitchFamily="66" charset="0"/>
              </a:rPr>
              <a:t> решава как да се разпределят </a:t>
            </a:r>
            <a:r>
              <a:rPr lang="bg-BG" sz="2800" dirty="0" smtClean="0">
                <a:latin typeface="Comic Sans MS" pitchFamily="66" charset="0"/>
              </a:rPr>
              <a:t>оскъдните ресурси.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336D0-3EC6-42C4-A021-B780BF170F12}" type="slidenum">
              <a:rPr lang="fr-CA"/>
              <a:pPr>
                <a:defRPr/>
              </a:pPr>
              <a:t>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Контекст 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20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848"/>
            <a:ext cx="8147248" cy="45259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Рамката, в която се осъществяват тези роли, е </a:t>
            </a: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общността</a:t>
            </a:r>
            <a:r>
              <a:rPr lang="ru-RU" sz="2800" b="1" dirty="0" smtClean="0">
                <a:latin typeface="Comic Sans MS" pitchFamily="66" charset="0"/>
              </a:rPr>
              <a:t>.</a:t>
            </a:r>
            <a:r>
              <a:rPr lang="ru-RU" sz="2800" dirty="0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ru-RU" sz="2800" dirty="0" smtClean="0">
                <a:latin typeface="Comic Sans MS" pitchFamily="66" charset="0"/>
              </a:rPr>
              <a:t>Общността е постоянно разширяваща се среда, в която учениците се движат от непосредствената конкретна среда към глобалната абстрактна среда.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07D4-A3A0-44B7-AB01-83E4D0F35F11}" type="slidenum">
              <a:rPr lang="fr-CA"/>
              <a:pPr>
                <a:defRPr/>
              </a:pPr>
              <a:t>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14562" cy="86201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Необходими умения </a:t>
            </a:r>
            <a:endParaRPr lang="fr-CA" sz="5400" b="1" dirty="0">
              <a:ln w="11430"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44" name="Espace réservé du contenu 2"/>
          <p:cNvSpPr>
            <a:spLocks noGrp="1"/>
          </p:cNvSpPr>
          <p:nvPr>
            <p:ph idx="1"/>
          </p:nvPr>
        </p:nvSpPr>
        <p:spPr>
          <a:xfrm>
            <a:off x="539552" y="1988840"/>
            <a:ext cx="782955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Вземане на решения </a:t>
            </a:r>
            <a:r>
              <a:rPr lang="ru-RU" sz="2800" dirty="0" smtClean="0">
                <a:latin typeface="Comic Sans MS" pitchFamily="66" charset="0"/>
              </a:rPr>
              <a:t>– умения за логически анализ на икономически въпроси; </a:t>
            </a:r>
          </a:p>
          <a:p>
            <a:pPr eaLnBrk="1" hangingPunct="1">
              <a:spcBef>
                <a:spcPts val="1200"/>
              </a:spcBef>
            </a:pP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Подготвеност на работната сила </a:t>
            </a:r>
            <a:r>
              <a:rPr lang="ru-RU" sz="2800" dirty="0" smtClean="0">
                <a:latin typeface="Comic Sans MS" pitchFamily="66" charset="0"/>
              </a:rPr>
              <a:t>- умения, които дават възможност на работника да се адаптира към изискванията и очакванията на работното място.</a:t>
            </a: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BE12E-E90B-47C8-8791-4A0DE3E59422}" type="slidenum">
              <a:rPr lang="fr-CA"/>
              <a:pPr>
                <a:defRPr/>
              </a:pPr>
              <a:t>9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237A12-503B-4160-BA88-2AF6547F52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TW_ColorPencils</Template>
  <TotalTime>724</TotalTime>
  <Words>569</Words>
  <Application>Microsoft Office PowerPoint</Application>
  <PresentationFormat>Презентация на цял екран (4:3)</PresentationFormat>
  <Paragraphs>88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Thème Office</vt:lpstr>
      <vt:lpstr>Програми по  предприемачество</vt:lpstr>
      <vt:lpstr>Програмите</vt:lpstr>
      <vt:lpstr>Презентация на PowerPoint</vt:lpstr>
      <vt:lpstr>Цели на програмите </vt:lpstr>
      <vt:lpstr>Основни понятия</vt:lpstr>
      <vt:lpstr> </vt:lpstr>
      <vt:lpstr>Роли в обществото</vt:lpstr>
      <vt:lpstr>Контекст </vt:lpstr>
      <vt:lpstr>Необходими умения </vt:lpstr>
      <vt:lpstr>Съдържание</vt:lpstr>
      <vt:lpstr>Материали</vt:lpstr>
      <vt:lpstr>Ръководство </vt:lpstr>
      <vt:lpstr>Програмите… </vt:lpstr>
      <vt:lpstr>А напротив… </vt:lpstr>
      <vt:lpstr>… със сигурност</vt:lpstr>
      <vt:lpstr>Контакти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Maggie</dc:creator>
  <cp:lastModifiedBy>User</cp:lastModifiedBy>
  <cp:revision>45</cp:revision>
  <dcterms:modified xsi:type="dcterms:W3CDTF">2014-11-16T21:07:11Z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TC103814959990</vt:lpwstr>
  </property>
</Properties>
</file>