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91" r:id="rId2"/>
    <p:sldId id="257" r:id="rId3"/>
    <p:sldId id="258" r:id="rId4"/>
    <p:sldId id="280" r:id="rId5"/>
    <p:sldId id="281" r:id="rId6"/>
    <p:sldId id="259" r:id="rId7"/>
    <p:sldId id="267" r:id="rId8"/>
    <p:sldId id="260" r:id="rId9"/>
    <p:sldId id="268" r:id="rId10"/>
    <p:sldId id="282" r:id="rId11"/>
    <p:sldId id="265" r:id="rId12"/>
    <p:sldId id="269" r:id="rId13"/>
    <p:sldId id="283" r:id="rId14"/>
    <p:sldId id="266" r:id="rId15"/>
    <p:sldId id="272" r:id="rId16"/>
    <p:sldId id="284" r:id="rId17"/>
    <p:sldId id="270" r:id="rId18"/>
    <p:sldId id="274" r:id="rId19"/>
    <p:sldId id="285" r:id="rId20"/>
    <p:sldId id="276" r:id="rId21"/>
    <p:sldId id="277" r:id="rId22"/>
    <p:sldId id="286" r:id="rId23"/>
    <p:sldId id="289" r:id="rId24"/>
    <p:sldId id="288" r:id="rId25"/>
    <p:sldId id="29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E2AC00"/>
    <a:srgbClr val="996633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FC5868-5A83-44A3-BC3D-4B2B9F166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20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j0382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105400"/>
            <a:ext cx="82296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172200"/>
            <a:ext cx="8229600" cy="685800"/>
          </a:xfrm>
          <a:ln algn="ctr"/>
        </p:spPr>
        <p:txBody>
          <a:bodyPr anchor="ctr"/>
          <a:lstStyle>
            <a:lvl1pPr marL="0" indent="0" algn="ctr">
              <a:spcBef>
                <a:spcPct val="0"/>
              </a:spcBef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10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5988A-85E8-4F3E-B4CB-568B6C43FCE1}" type="datetime1">
              <a:rPr lang="en-US"/>
              <a:pPr>
                <a:defRPr/>
              </a:pPr>
              <a:t>11/16/2014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B0419-51EE-4BAF-8A4E-039A1CFA2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1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669F7-1DC5-47B8-8DAA-8BFAE4D1F181}" type="datetime1">
              <a:rPr lang="en-US"/>
              <a:pPr>
                <a:defRPr/>
              </a:pPr>
              <a:t>11/16/2014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012BB-F471-45DE-A3B3-815AECDF0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C70A7-8F52-423E-BCC5-785AE7346CA1}" type="datetime1">
              <a:rPr lang="en-US"/>
              <a:pPr>
                <a:defRPr/>
              </a:pPr>
              <a:t>11/16/2014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A82F-0F4B-4296-B13B-DF3607D6F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6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011EE-A44F-4D2E-991B-B03B956499F2}" type="datetime1">
              <a:rPr lang="en-US"/>
              <a:pPr>
                <a:defRPr/>
              </a:pPr>
              <a:t>11/16/2014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7D511-DF40-400D-A449-4F45A39DF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1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117E0-0DD8-41D0-9291-8A25E96E9446}" type="datetime1">
              <a:rPr lang="en-US"/>
              <a:pPr>
                <a:defRPr/>
              </a:pPr>
              <a:t>11/16/2014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F8C0-9FBF-4DB9-ABD8-8E8A88DAD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6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7A24-C78F-4313-AE48-98717BF1709E}" type="datetime1">
              <a:rPr lang="en-US"/>
              <a:pPr>
                <a:defRPr/>
              </a:pPr>
              <a:t>11/16/2014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4BFCB-8B6A-4462-BD4F-A626D284A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493C6-B8B4-4C1A-B275-3D94FE6E4564}" type="datetime1">
              <a:rPr lang="en-US"/>
              <a:pPr>
                <a:defRPr/>
              </a:pPr>
              <a:t>11/16/2014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1F83F-5ACD-441E-BE70-94E19D759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5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E1CBB-9EA7-4305-A7A6-181C973252A4}" type="datetime1">
              <a:rPr lang="en-US"/>
              <a:pPr>
                <a:defRPr/>
              </a:pPr>
              <a:t>11/16/2014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A59FC-64E4-4713-937F-2216C358B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0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8FC5C-2415-4934-BCBB-7DC64005C2C7}" type="datetime1">
              <a:rPr lang="en-US"/>
              <a:pPr>
                <a:defRPr/>
              </a:pPr>
              <a:t>11/16/2014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7B72-58B1-4254-A7B4-D9C86182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1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0DB7-7393-434F-8ECA-F073F7CEAD88}" type="datetime1">
              <a:rPr lang="en-US"/>
              <a:pPr>
                <a:defRPr/>
              </a:pPr>
              <a:t>11/16/2014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E0C2-2F0B-446D-8319-1B986A444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j038257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F9D96DE3-980A-4BD8-B3BF-C5D02C69D28B}" type="datetime1">
              <a:rPr lang="en-US"/>
              <a:pPr>
                <a:defRPr/>
              </a:pPr>
              <a:t>11/16/2014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Arial" charset="0"/>
              </a:defRPr>
            </a:lvl1pPr>
          </a:lstStyle>
          <a:p>
            <a:pPr>
              <a:defRPr/>
            </a:pPr>
            <a:fld id="{EFED6599-2B9E-40CE-A09F-5BA87C4C6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b="1" cap="none" spc="0" dirty="0" smtClean="0">
          <a:ln w="1905">
            <a:solidFill>
              <a:srgbClr val="008A3E"/>
            </a:solidFill>
          </a:ln>
          <a:solidFill>
            <a:srgbClr val="008A3E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00063" y="4500563"/>
            <a:ext cx="82296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600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НИЕ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00063" y="5643563"/>
            <a:ext cx="8229600" cy="685800"/>
          </a:xfrm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smtClean="0">
                <a:latin typeface="Comic Sans MS" pitchFamily="66" charset="0"/>
              </a:rPr>
              <a:t>Програма по предприемачество на </a:t>
            </a:r>
          </a:p>
          <a:p>
            <a:r>
              <a:rPr lang="bg-BG" smtClean="0">
                <a:latin typeface="Comic Sans MS" pitchFamily="66" charset="0"/>
              </a:rPr>
              <a:t>Джуниър Ачийвмънт България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3188" cy="1028700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847B22-D16F-4D6B-A12F-0E9074353F9D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410450" cy="766763"/>
          </a:xfrm>
        </p:spPr>
        <p:txBody>
          <a:bodyPr/>
          <a:lstStyle/>
          <a:p>
            <a:pPr eaLnBrk="1" hangingPunct="1"/>
            <a:r>
              <a:rPr lang="bg-BG" sz="4000" dirty="0" smtClean="0"/>
              <a:t>Тема #1:</a:t>
            </a:r>
            <a:r>
              <a:rPr lang="bg-BG" sz="4000" b="0" dirty="0" smtClean="0"/>
              <a:t> Румен отива на село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Дейности: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dirty="0" smtClean="0">
                <a:latin typeface="Comic Sans MS" pitchFamily="66" charset="0"/>
              </a:rPr>
              <a:t>Прочитане на историята и дискусия:</a:t>
            </a:r>
          </a:p>
          <a:p>
            <a:pPr eaLnBrk="1" hangingPunct="1">
              <a:spcBef>
                <a:spcPct val="0"/>
              </a:spcBef>
            </a:pPr>
            <a:r>
              <a:rPr lang="bg-BG" dirty="0" smtClean="0">
                <a:latin typeface="Comic Sans MS" pitchFamily="66" charset="0"/>
              </a:rPr>
              <a:t>Как се чувствате, когато вършите някаква работа?</a:t>
            </a:r>
          </a:p>
          <a:p>
            <a:pPr eaLnBrk="1" hangingPunct="1">
              <a:spcBef>
                <a:spcPct val="0"/>
              </a:spcBef>
            </a:pPr>
            <a:r>
              <a:rPr lang="bg-BG" dirty="0" smtClean="0">
                <a:latin typeface="Comic Sans MS" pitchFamily="66" charset="0"/>
              </a:rPr>
              <a:t>Били ли сте някога във ферма или на село?</a:t>
            </a:r>
          </a:p>
          <a:p>
            <a:pPr eaLnBrk="1" hangingPunct="1">
              <a:spcBef>
                <a:spcPct val="0"/>
              </a:spcBef>
            </a:pPr>
            <a:r>
              <a:rPr lang="bg-BG" dirty="0" smtClean="0">
                <a:latin typeface="Comic Sans MS" pitchFamily="66" charset="0"/>
              </a:rPr>
              <a:t>Румен и леля Рени заменят пресните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dirty="0" smtClean="0">
                <a:latin typeface="Comic Sans MS" pitchFamily="66" charset="0"/>
              </a:rPr>
              <a:t>	яйца за хляб. Вие заменяли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dirty="0" smtClean="0">
                <a:latin typeface="Comic Sans MS" pitchFamily="66" charset="0"/>
              </a:rPr>
              <a:t>	ли сте едно нещо за друго?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dirty="0" smtClean="0">
                <a:latin typeface="Comic Sans MS" pitchFamily="66" charset="0"/>
              </a:rPr>
              <a:t>Работни листи “Моето любимо животно” </a:t>
            </a:r>
          </a:p>
          <a:p>
            <a:pPr eaLnBrk="1" hangingPunct="1"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Игра “Ако ти беше животно, </a:t>
            </a:r>
          </a:p>
          <a:p>
            <a:pPr eaLnBrk="1" hangingPunct="1"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какво щеше да бъде то? Защо?” </a:t>
            </a:r>
          </a:p>
          <a:p>
            <a:pPr eaLnBrk="1" hangingPunct="1">
              <a:buFont typeface="Monotype Sorts" charset="2"/>
              <a:buNone/>
            </a:pPr>
            <a:endParaRPr lang="bg-BG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8BA03A-B2A6-41A4-BD4C-2F1ED762785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67450" cy="981075"/>
          </a:xfrm>
        </p:spPr>
        <p:txBody>
          <a:bodyPr/>
          <a:lstStyle/>
          <a:p>
            <a:pPr eaLnBrk="1" hangingPunct="1"/>
            <a:r>
              <a:rPr lang="bg-BG" sz="4000" dirty="0" smtClean="0"/>
              <a:t>Тема #2: </a:t>
            </a:r>
            <a:r>
              <a:rPr lang="bg-BG" sz="4000" b="0" dirty="0" smtClean="0"/>
              <a:t>Ани и панаира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Преглед:</a:t>
            </a:r>
          </a:p>
          <a:p>
            <a:pPr eaLnBrk="1" hangingPunct="1">
              <a:buFont typeface="Monotype Sorts" charset="2"/>
              <a:buNone/>
            </a:pPr>
            <a:r>
              <a:rPr lang="bg-BG" dirty="0" smtClean="0">
                <a:latin typeface="Comic Sans MS" pitchFamily="66" charset="0"/>
              </a:rPr>
              <a:t>	Учениците се запознават с героинята на разказа и нейните планове да спечели пари, като изработи и продаде предмети на панаира.</a:t>
            </a:r>
          </a:p>
          <a:p>
            <a:pPr eaLnBrk="1" hangingPunct="1"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Цели: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Да дават определение за пари;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Да разпознават монетите </a:t>
            </a:r>
          </a:p>
          <a:p>
            <a:pPr eaLnBrk="1" hangingPunct="1">
              <a:buFontTx/>
              <a:buNone/>
            </a:pPr>
            <a:r>
              <a:rPr lang="bg-BG" dirty="0" smtClean="0">
                <a:latin typeface="Comic Sans MS" pitchFamily="66" charset="0"/>
              </a:rPr>
              <a:t>	като форма на парите;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Да различават различните монети.</a:t>
            </a:r>
          </a:p>
          <a:p>
            <a:pPr eaLnBrk="1" hangingPunct="1"/>
            <a:endParaRPr lang="bg-BG" dirty="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6329362" cy="1011238"/>
          </a:xfrm>
        </p:spPr>
        <p:txBody>
          <a:bodyPr/>
          <a:lstStyle/>
          <a:p>
            <a:pPr eaLnBrk="1" hangingPunct="1"/>
            <a:r>
              <a:rPr lang="bg-BG" sz="4400" dirty="0" smtClean="0"/>
              <a:t>Тема #2:</a:t>
            </a:r>
            <a:r>
              <a:rPr lang="bg-BG" sz="4400" b="0" dirty="0" smtClean="0"/>
              <a:t> Ани и панаира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0800"/>
            <a:ext cx="4040188" cy="639763"/>
          </a:xfrm>
        </p:spPr>
        <p:txBody>
          <a:bodyPr/>
          <a:lstStyle/>
          <a:p>
            <a:pPr eaLnBrk="1" hangingPunct="1"/>
            <a:r>
              <a:rPr lang="bg-BG" smtClean="0">
                <a:latin typeface="Comic Sans MS" pitchFamily="66" charset="0"/>
              </a:rPr>
              <a:t>ПОНЯТИЯ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285750" y="1960563"/>
            <a:ext cx="3571875" cy="43259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Избор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Купувам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Пари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Печеля 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Потребител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Предприемачи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Работа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Спестявам 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Стимули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Харча</a:t>
            </a:r>
          </a:p>
        </p:txBody>
      </p:sp>
      <p:sp>
        <p:nvSpPr>
          <p:cNvPr id="143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6288" y="1285875"/>
            <a:ext cx="4041775" cy="639763"/>
          </a:xfrm>
        </p:spPr>
        <p:txBody>
          <a:bodyPr/>
          <a:lstStyle/>
          <a:p>
            <a:pPr eaLnBrk="1" hangingPunct="1"/>
            <a:r>
              <a:rPr lang="bg-BG" smtClean="0">
                <a:latin typeface="Comic Sans MS" pitchFamily="66" charset="0"/>
              </a:rPr>
              <a:t>УМЕНИЯ</a:t>
            </a:r>
          </a:p>
        </p:txBody>
      </p:sp>
      <p:sp>
        <p:nvSpPr>
          <p:cNvPr id="14342" name="Content Placeholder 5"/>
          <p:cNvSpPr>
            <a:spLocks noGrp="1"/>
          </p:cNvSpPr>
          <p:nvPr>
            <p:ph sz="quarter" idx="4"/>
          </p:nvPr>
        </p:nvSpPr>
        <p:spPr>
          <a:xfrm>
            <a:off x="3244850" y="1928813"/>
            <a:ext cx="4113213" cy="3951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800" smtClean="0">
                <a:latin typeface="Comic Sans MS" pitchFamily="66" charset="0"/>
              </a:rPr>
              <a:t>Разпознаване на монети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smtClean="0">
                <a:latin typeface="Comic Sans MS" pitchFamily="66" charset="0"/>
              </a:rPr>
              <a:t>Определяне стойността </a:t>
            </a:r>
            <a:r>
              <a:rPr lang="en-US" sz="2800" smtClean="0">
                <a:latin typeface="Comic Sans MS" pitchFamily="66" charset="0"/>
              </a:rPr>
              <a:t/>
            </a:r>
            <a:br>
              <a:rPr lang="en-US" sz="2800" smtClean="0">
                <a:latin typeface="Comic Sans MS" pitchFamily="66" charset="0"/>
              </a:rPr>
            </a:br>
            <a:r>
              <a:rPr lang="bg-BG" sz="2800" smtClean="0">
                <a:latin typeface="Comic Sans MS" pitchFamily="66" charset="0"/>
              </a:rPr>
              <a:t>на монетите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smtClean="0">
                <a:latin typeface="Comic Sans MS" pitchFamily="66" charset="0"/>
              </a:rPr>
              <a:t>Следване на инструкции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smtClean="0">
                <a:latin typeface="Comic Sans MS" pitchFamily="66" charset="0"/>
              </a:rPr>
              <a:t>Слушане и отговаряне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smtClean="0">
                <a:latin typeface="Comic Sans MS" pitchFamily="66" charset="0"/>
              </a:rPr>
              <a:t>Съчетаване</a:t>
            </a:r>
          </a:p>
        </p:txBody>
      </p:sp>
      <p:sp>
        <p:nvSpPr>
          <p:cNvPr id="1434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4103DD-3871-43B9-BB67-0678505BF53C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EEF3FA-A64D-4616-871C-553F4F0BA46C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67450" cy="981075"/>
          </a:xfrm>
        </p:spPr>
        <p:txBody>
          <a:bodyPr/>
          <a:lstStyle/>
          <a:p>
            <a:pPr eaLnBrk="1" hangingPunct="1"/>
            <a:r>
              <a:rPr lang="bg-BG" sz="4400" dirty="0" smtClean="0"/>
              <a:t>Тема #2:</a:t>
            </a:r>
            <a:r>
              <a:rPr lang="bg-BG" sz="4400" b="0" dirty="0" smtClean="0"/>
              <a:t> Ани и панаира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Дейности:</a:t>
            </a:r>
          </a:p>
          <a:p>
            <a:pPr eaLnBrk="1" hangingPunct="1">
              <a:buFontTx/>
              <a:buNone/>
            </a:pPr>
            <a:r>
              <a:rPr lang="bg-BG" dirty="0" smtClean="0">
                <a:latin typeface="Comic Sans MS" pitchFamily="66" charset="0"/>
              </a:rPr>
              <a:t>Прочитане на историята и дискусия: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Кой е получавал пари за извършена работа?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Кой може да каже какво означава “печеля”? 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Какво означава “спестявам”? 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Как се определя стойността </a:t>
            </a:r>
          </a:p>
          <a:p>
            <a:pPr eaLnBrk="1" hangingPunct="1">
              <a:buFontTx/>
              <a:buNone/>
            </a:pPr>
            <a:r>
              <a:rPr lang="bg-BG" dirty="0" smtClean="0">
                <a:latin typeface="Comic Sans MS" pitchFamily="66" charset="0"/>
              </a:rPr>
              <a:t>	на монетите?</a:t>
            </a:r>
          </a:p>
          <a:p>
            <a:pPr eaLnBrk="1" hangingPunct="1">
              <a:buFontTx/>
              <a:buNone/>
            </a:pPr>
            <a:r>
              <a:rPr lang="bg-BG" dirty="0" smtClean="0">
                <a:latin typeface="Comic Sans MS" pitchFamily="66" charset="0"/>
              </a:rPr>
              <a:t>Изработка на книгоразделители.</a:t>
            </a:r>
            <a:endParaRPr lang="bg-BG" sz="2400" dirty="0" smtClean="0">
              <a:latin typeface="Comic Sans MS" pitchFamily="66" charset="0"/>
            </a:endParaRPr>
          </a:p>
          <a:p>
            <a:pPr eaLnBrk="1" hangingPunct="1"/>
            <a:endParaRPr lang="bg-BG" dirty="0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769BF-FA47-4D88-96F0-1A542701D9B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67700" cy="1143000"/>
          </a:xfrm>
        </p:spPr>
        <p:txBody>
          <a:bodyPr/>
          <a:lstStyle/>
          <a:p>
            <a:pPr eaLnBrk="1" hangingPunct="1"/>
            <a:r>
              <a:rPr lang="bg-BG" sz="4000" b="0" dirty="0" smtClean="0"/>
              <a:t>Тема #3: </a:t>
            </a:r>
            <a:br>
              <a:rPr lang="bg-BG" sz="4000" b="0" dirty="0" smtClean="0"/>
            </a:br>
            <a:r>
              <a:rPr lang="bg-BG" sz="4000" b="0" dirty="0" smtClean="0"/>
              <a:t>Явор и зеленчуковата градина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bg-BG" b="1" dirty="0" smtClean="0">
                <a:latin typeface="Comic Sans MS" pitchFamily="66" charset="0"/>
              </a:rPr>
              <a:t>Преглед: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Учениците научават как героите от разказа заедно засаждат своя градина в квартала.</a:t>
            </a:r>
          </a:p>
          <a:p>
            <a:pPr eaLnBrk="1" hangingPunct="1">
              <a:buFontTx/>
              <a:buNone/>
            </a:pPr>
            <a:endParaRPr lang="bg-BG" u="sng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Цели: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Да разберат значението на 	</a:t>
            </a:r>
          </a:p>
          <a:p>
            <a:pPr eaLnBrk="1" hangingPunct="1">
              <a:buFontTx/>
              <a:buNone/>
            </a:pPr>
            <a:r>
              <a:rPr lang="bg-BG" dirty="0" smtClean="0">
                <a:latin typeface="Comic Sans MS" pitchFamily="66" charset="0"/>
              </a:rPr>
              <a:t>	работата в екип;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Да открият други форми на </a:t>
            </a:r>
          </a:p>
          <a:p>
            <a:pPr eaLnBrk="1" hangingPunct="1">
              <a:buFontTx/>
              <a:buNone/>
            </a:pPr>
            <a:r>
              <a:rPr lang="bg-BG" dirty="0" smtClean="0">
                <a:latin typeface="Comic Sans MS" pitchFamily="66" charset="0"/>
              </a:rPr>
              <a:t>	възнаграждение освен парите.</a:t>
            </a:r>
          </a:p>
          <a:p>
            <a:pPr eaLnBrk="1" hangingPunct="1"/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4040188" cy="639762"/>
          </a:xfrm>
        </p:spPr>
        <p:txBody>
          <a:bodyPr/>
          <a:lstStyle/>
          <a:p>
            <a:pPr eaLnBrk="1" hangingPunct="1"/>
            <a:r>
              <a:rPr lang="bg-BG" dirty="0" smtClean="0">
                <a:latin typeface="Comic Sans MS" pitchFamily="66" charset="0"/>
              </a:rPr>
              <a:t>ПОНЯТИЯ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>
          <a:xfrm>
            <a:off x="142875" y="2174875"/>
            <a:ext cx="3429000" cy="3951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Избор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Възнаграждение 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Полза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Работа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Ресурси</a:t>
            </a:r>
            <a:endParaRPr lang="bg-BG" smtClean="0">
              <a:latin typeface="Comic Sans MS" pitchFamily="66" charset="0"/>
            </a:endParaRPr>
          </a:p>
        </p:txBody>
      </p:sp>
      <p:sp>
        <p:nvSpPr>
          <p:cNvPr id="174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3475" y="1500188"/>
            <a:ext cx="4041775" cy="639762"/>
          </a:xfrm>
        </p:spPr>
        <p:txBody>
          <a:bodyPr/>
          <a:lstStyle/>
          <a:p>
            <a:pPr eaLnBrk="1" hangingPunct="1"/>
            <a:r>
              <a:rPr lang="bg-BG" smtClean="0">
                <a:latin typeface="Comic Sans MS" pitchFamily="66" charset="0"/>
              </a:rPr>
              <a:t>УМЕНИЯ</a:t>
            </a:r>
          </a:p>
        </p:txBody>
      </p:sp>
      <p:sp>
        <p:nvSpPr>
          <p:cNvPr id="17413" name="Content Placeholder 5"/>
          <p:cNvSpPr>
            <a:spLocks noGrp="1"/>
          </p:cNvSpPr>
          <p:nvPr>
            <p:ph sz="quarter" idx="4"/>
          </p:nvPr>
        </p:nvSpPr>
        <p:spPr>
          <a:xfrm>
            <a:off x="3429000" y="2143125"/>
            <a:ext cx="4071938" cy="3951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Абстрактно мислене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Вземане на решения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Подреждане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Работа в екип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Следване на инструкции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Слушане и отговаряне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Тълкуване на информация</a:t>
            </a:r>
          </a:p>
        </p:txBody>
      </p:sp>
      <p:sp>
        <p:nvSpPr>
          <p:cNvPr id="1741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30D4E4-1906-448A-8174-B99405DDB8A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401050" cy="1143000"/>
          </a:xfrm>
        </p:spPr>
        <p:txBody>
          <a:bodyPr/>
          <a:lstStyle/>
          <a:p>
            <a:pPr eaLnBrk="1" hangingPunct="1"/>
            <a:r>
              <a:rPr lang="bg-BG" sz="4000" b="0" dirty="0" smtClean="0"/>
              <a:t>Тема #3: </a:t>
            </a:r>
            <a:br>
              <a:rPr lang="bg-BG" sz="4000" b="0" dirty="0" smtClean="0"/>
            </a:br>
            <a:r>
              <a:rPr lang="bg-BG" sz="4000" b="0" dirty="0" smtClean="0"/>
              <a:t>Явор и зеленчуковата градина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D8ECC9-6D0B-44A4-9B2C-6F9E06FF7732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67700" cy="1143000"/>
          </a:xfrm>
        </p:spPr>
        <p:txBody>
          <a:bodyPr/>
          <a:lstStyle/>
          <a:p>
            <a:pPr eaLnBrk="1" hangingPunct="1"/>
            <a:r>
              <a:rPr lang="bg-BG" sz="4000" b="0" dirty="0" smtClean="0"/>
              <a:t>Тема #3: </a:t>
            </a:r>
            <a:br>
              <a:rPr lang="bg-BG" sz="4000" b="0" dirty="0" smtClean="0"/>
            </a:br>
            <a:r>
              <a:rPr lang="bg-BG" sz="4000" b="0" dirty="0" smtClean="0"/>
              <a:t>Явор и зеленчуковата градина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bg-BG" dirty="0" smtClean="0">
                <a:latin typeface="Comic Sans MS" pitchFamily="66" charset="0"/>
              </a:rPr>
              <a:t>Дейности: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dirty="0" smtClean="0">
                <a:latin typeface="Comic Sans MS" pitchFamily="66" charset="0"/>
              </a:rPr>
              <a:t>Прочитане на историята и дискусия:</a:t>
            </a:r>
          </a:p>
          <a:p>
            <a:pPr eaLnBrk="1" hangingPunct="1">
              <a:spcBef>
                <a:spcPct val="0"/>
              </a:spcBef>
            </a:pPr>
            <a:r>
              <a:rPr lang="bg-BG" dirty="0" smtClean="0">
                <a:latin typeface="Comic Sans MS" pitchFamily="66" charset="0"/>
              </a:rPr>
              <a:t>Как се чувствате, когато работите? </a:t>
            </a:r>
          </a:p>
          <a:p>
            <a:pPr eaLnBrk="1" hangingPunct="1">
              <a:spcBef>
                <a:spcPct val="0"/>
              </a:spcBef>
            </a:pPr>
            <a:r>
              <a:rPr lang="bg-BG" dirty="0" smtClean="0">
                <a:latin typeface="Comic Sans MS" pitchFamily="66" charset="0"/>
              </a:rPr>
              <a:t>Как се чувствате, когато свършите някаква работа добре?</a:t>
            </a:r>
          </a:p>
          <a:p>
            <a:pPr eaLnBrk="1" hangingPunct="1">
              <a:spcBef>
                <a:spcPct val="0"/>
              </a:spcBef>
            </a:pPr>
            <a:r>
              <a:rPr lang="bg-BG" dirty="0" smtClean="0">
                <a:latin typeface="Comic Sans MS" pitchFamily="66" charset="0"/>
              </a:rPr>
              <a:t>Ако Явор и съучениците му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dirty="0" smtClean="0">
                <a:latin typeface="Comic Sans MS" pitchFamily="66" charset="0"/>
              </a:rPr>
              <a:t>	бяха решили да продадат храната,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dirty="0" smtClean="0">
                <a:latin typeface="Comic Sans MS" pitchFamily="66" charset="0"/>
              </a:rPr>
              <a:t>	какво щяха да получат за нея?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dirty="0" smtClean="0">
                <a:latin typeface="Comic Sans MS" pitchFamily="66" charset="0"/>
              </a:rPr>
              <a:t>Работни листи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dirty="0" smtClean="0">
                <a:latin typeface="Comic Sans MS" pitchFamily="66" charset="0"/>
              </a:rPr>
              <a:t>Направете своя градина!</a:t>
            </a:r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10ED5B-8907-45DD-975D-0B02FA220FD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696200" cy="1143000"/>
          </a:xfrm>
        </p:spPr>
        <p:txBody>
          <a:bodyPr/>
          <a:lstStyle/>
          <a:p>
            <a:pPr eaLnBrk="1" hangingPunct="1"/>
            <a:r>
              <a:rPr lang="bg-BG" sz="4000" b="0" dirty="0" smtClean="0"/>
              <a:t>Тема #4: Неда купува подарък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Преглед:</a:t>
            </a:r>
          </a:p>
          <a:p>
            <a:pPr>
              <a:spcBef>
                <a:spcPct val="0"/>
              </a:spcBef>
            </a:pPr>
            <a:r>
              <a:rPr lang="bg-BG" dirty="0" smtClean="0">
                <a:latin typeface="Comic Sans MS" pitchFamily="66" charset="0"/>
              </a:rPr>
              <a:t>Учениците се запознават с историята на едно момиче, което трябва да събере пари за подарък за своята приятелка и разбират колко е важно хората да спестяват пари, когато искат да си купят нещо.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Цели:</a:t>
            </a:r>
          </a:p>
          <a:p>
            <a:pPr>
              <a:spcBef>
                <a:spcPct val="0"/>
              </a:spcBef>
            </a:pPr>
            <a:r>
              <a:rPr lang="bg-BG" dirty="0" smtClean="0">
                <a:latin typeface="Comic Sans MS" pitchFamily="66" charset="0"/>
              </a:rPr>
              <a:t>Да разсъждават защо е важно да се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g-BG" dirty="0" smtClean="0">
                <a:latin typeface="Comic Sans MS" pitchFamily="66" charset="0"/>
              </a:rPr>
              <a:t>	спестяват пари</a:t>
            </a:r>
            <a:r>
              <a:rPr lang="ru-RU" dirty="0" smtClean="0">
                <a:latin typeface="Comic Sans MS" pitchFamily="66" charset="0"/>
              </a:rPr>
              <a:t>; </a:t>
            </a:r>
          </a:p>
          <a:p>
            <a:pPr>
              <a:spcBef>
                <a:spcPct val="0"/>
              </a:spcBef>
            </a:pPr>
            <a:r>
              <a:rPr lang="bg-BG" dirty="0" smtClean="0">
                <a:latin typeface="Comic Sans MS" pitchFamily="66" charset="0"/>
              </a:rPr>
              <a:t>Да научат къде и как хората могат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g-BG" dirty="0" smtClean="0">
                <a:latin typeface="Comic Sans MS" pitchFamily="66" charset="0"/>
              </a:rPr>
              <a:t>	да спестяват</a:t>
            </a:r>
            <a:r>
              <a:rPr lang="ru-RU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7143750" cy="1011238"/>
          </a:xfrm>
        </p:spPr>
        <p:txBody>
          <a:bodyPr/>
          <a:lstStyle/>
          <a:p>
            <a:pPr eaLnBrk="1" hangingPunct="1"/>
            <a:r>
              <a:rPr lang="bg-BG" sz="4000" b="0" dirty="0" smtClean="0"/>
              <a:t>Тема #4: Неда купува подарък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4040188" cy="639762"/>
          </a:xfrm>
        </p:spPr>
        <p:txBody>
          <a:bodyPr/>
          <a:lstStyle/>
          <a:p>
            <a:pPr eaLnBrk="1" hangingPunct="1"/>
            <a:r>
              <a:rPr lang="bg-BG" dirty="0" smtClean="0">
                <a:latin typeface="Comic Sans MS" pitchFamily="66" charset="0"/>
              </a:rPr>
              <a:t>ПОНЯТИЯ</a:t>
            </a:r>
          </a:p>
        </p:txBody>
      </p:sp>
      <p:sp>
        <p:nvSpPr>
          <p:cNvPr id="20485" name="Content Placeholder 3"/>
          <p:cNvSpPr>
            <a:spLocks noGrp="1"/>
          </p:cNvSpPr>
          <p:nvPr>
            <p:ph sz="half" idx="2"/>
          </p:nvPr>
        </p:nvSpPr>
        <p:spPr>
          <a:xfrm>
            <a:off x="285750" y="2174875"/>
            <a:ext cx="2714625" cy="3951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Желания</a:t>
            </a:r>
          </a:p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Избор</a:t>
            </a:r>
          </a:p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Купувам</a:t>
            </a:r>
          </a:p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Недостиг</a:t>
            </a:r>
          </a:p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Пари </a:t>
            </a:r>
          </a:p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Печеля </a:t>
            </a:r>
          </a:p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Работа</a:t>
            </a:r>
          </a:p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Спестявам </a:t>
            </a:r>
          </a:p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Цена</a:t>
            </a:r>
          </a:p>
        </p:txBody>
      </p:sp>
      <p:sp>
        <p:nvSpPr>
          <p:cNvPr id="204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00375" y="1500188"/>
            <a:ext cx="4041775" cy="639762"/>
          </a:xfrm>
        </p:spPr>
        <p:txBody>
          <a:bodyPr/>
          <a:lstStyle/>
          <a:p>
            <a:pPr eaLnBrk="1" hangingPunct="1"/>
            <a:r>
              <a:rPr lang="bg-BG" smtClean="0">
                <a:latin typeface="Comic Sans MS" pitchFamily="66" charset="0"/>
              </a:rPr>
              <a:t>УМЕНИЯ</a:t>
            </a:r>
          </a:p>
        </p:txBody>
      </p:sp>
      <p:sp>
        <p:nvSpPr>
          <p:cNvPr id="20487" name="Content Placeholder 5"/>
          <p:cNvSpPr>
            <a:spLocks noGrp="1"/>
          </p:cNvSpPr>
          <p:nvPr>
            <p:ph sz="quarter" idx="4"/>
          </p:nvPr>
        </p:nvSpPr>
        <p:spPr>
          <a:xfrm>
            <a:off x="2643188" y="2071688"/>
            <a:ext cx="4643437" cy="4143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Определяне стойността </a:t>
            </a:r>
            <a:br>
              <a:rPr lang="bg-BG" sz="2800" smtClean="0">
                <a:latin typeface="Comic Sans MS" pitchFamily="66" charset="0"/>
              </a:rPr>
            </a:br>
            <a:r>
              <a:rPr lang="bg-BG" sz="2800" smtClean="0">
                <a:latin typeface="Comic Sans MS" pitchFamily="66" charset="0"/>
              </a:rPr>
              <a:t>на монетите</a:t>
            </a:r>
          </a:p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Разпознаване на монети</a:t>
            </a:r>
          </a:p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Следване на инструкции</a:t>
            </a:r>
          </a:p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Слушане и отговаряне</a:t>
            </a:r>
          </a:p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Съчетаване</a:t>
            </a:r>
          </a:p>
          <a:p>
            <a:pPr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Тълкуване на информация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000" smtClean="0">
              <a:latin typeface="Comic Sans MS" pitchFamily="66" charset="0"/>
            </a:endParaRPr>
          </a:p>
        </p:txBody>
      </p:sp>
      <p:sp>
        <p:nvSpPr>
          <p:cNvPr id="204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380590-A79D-42F3-81CD-0C6B8E068621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54A582-4E8F-4E34-8429-553E8F8AA2DE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481888" cy="1143000"/>
          </a:xfrm>
        </p:spPr>
        <p:txBody>
          <a:bodyPr/>
          <a:lstStyle/>
          <a:p>
            <a:pPr eaLnBrk="1" hangingPunct="1"/>
            <a:r>
              <a:rPr lang="bg-BG" sz="4000" b="0" dirty="0" smtClean="0"/>
              <a:t>Тема #4: Неда купува подарък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Дейности:</a:t>
            </a:r>
          </a:p>
          <a:p>
            <a:pPr>
              <a:buFontTx/>
              <a:buNone/>
            </a:pPr>
            <a:r>
              <a:rPr lang="bg-BG" dirty="0" smtClean="0">
                <a:latin typeface="Comic Sans MS" pitchFamily="66" charset="0"/>
              </a:rPr>
              <a:t>Прочитане на историята и дискусия</a:t>
            </a:r>
          </a:p>
          <a:p>
            <a:r>
              <a:rPr lang="bg-BG" dirty="0" smtClean="0">
                <a:latin typeface="Comic Sans MS" pitchFamily="66" charset="0"/>
              </a:rPr>
              <a:t>Защо Неда трябва да спести пари? </a:t>
            </a:r>
          </a:p>
          <a:p>
            <a:r>
              <a:rPr lang="bg-BG" dirty="0" smtClean="0">
                <a:latin typeface="Comic Sans MS" pitchFamily="66" charset="0"/>
              </a:rPr>
              <a:t>Как Неда спечелва парите за подаръка?</a:t>
            </a:r>
          </a:p>
          <a:p>
            <a:r>
              <a:rPr lang="bg-BG" dirty="0" smtClean="0">
                <a:latin typeface="Comic Sans MS" pitchFamily="66" charset="0"/>
              </a:rPr>
              <a:t>Вие спестявате ли пари? Как? </a:t>
            </a:r>
          </a:p>
          <a:p>
            <a:r>
              <a:rPr lang="bg-BG" dirty="0" smtClean="0">
                <a:latin typeface="Comic Sans MS" pitchFamily="66" charset="0"/>
              </a:rPr>
              <a:t>Къде слагате парите, които спестявате?</a:t>
            </a:r>
          </a:p>
          <a:p>
            <a:r>
              <a:rPr lang="bg-BG" dirty="0" smtClean="0">
                <a:latin typeface="Comic Sans MS" pitchFamily="66" charset="0"/>
              </a:rPr>
              <a:t>Какво искате да си купите с парите, </a:t>
            </a:r>
          </a:p>
          <a:p>
            <a:pPr>
              <a:buFontTx/>
              <a:buNone/>
            </a:pPr>
            <a:r>
              <a:rPr lang="bg-BG" dirty="0" smtClean="0">
                <a:latin typeface="Comic Sans MS" pitchFamily="66" charset="0"/>
              </a:rPr>
              <a:t>	които спестявате?</a:t>
            </a:r>
          </a:p>
          <a:p>
            <a:pPr>
              <a:buFontTx/>
              <a:buNone/>
            </a:pPr>
            <a:r>
              <a:rPr lang="bg-BG" dirty="0" smtClean="0">
                <a:latin typeface="Comic Sans MS" pitchFamily="66" charset="0"/>
              </a:rPr>
              <a:t>Работен лист “Да купим подарък”</a:t>
            </a:r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6C60AA-B043-45DB-868F-E866AEEBA63F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67450" cy="1143000"/>
          </a:xfrm>
        </p:spPr>
        <p:txBody>
          <a:bodyPr/>
          <a:lstStyle/>
          <a:p>
            <a:pPr eaLnBrk="1" hangingPunct="1"/>
            <a:r>
              <a:rPr lang="bg-BG" sz="4400" b="0" dirty="0" smtClean="0">
                <a:latin typeface="Comic Sans MS" pitchFamily="66" charset="0"/>
              </a:rPr>
              <a:t>Програма “НИЕ”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7053263" cy="4525963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Подходяща за възрастова група 6-7 години.</a:t>
            </a:r>
          </a:p>
          <a:p>
            <a:pPr eaLnBrk="1" hangingPunct="1"/>
            <a:r>
              <a:rPr lang="ru-RU" smtClean="0">
                <a:latin typeface="Comic Sans MS" pitchFamily="66" charset="0"/>
              </a:rPr>
              <a:t>Запознава учениците с икономическата роля на отделния човек.</a:t>
            </a:r>
          </a:p>
          <a:p>
            <a:r>
              <a:rPr lang="ru-RU" smtClean="0">
                <a:latin typeface="Comic Sans MS" pitchFamily="66" charset="0"/>
              </a:rPr>
              <a:t>Разглежда понятия, свързани с личната икономика,</a:t>
            </a:r>
          </a:p>
          <a:p>
            <a:r>
              <a:rPr lang="ru-RU" smtClean="0">
                <a:latin typeface="Comic Sans MS" pitchFamily="66" charset="0"/>
              </a:rPr>
              <a:t>Използват се кратки разкази, прочетени от учителя на глас, следвани от практически дейности</a:t>
            </a:r>
            <a:r>
              <a:rPr lang="bg-BG" smtClean="0">
                <a:latin typeface="Comic Sans MS" pitchFamily="66" charset="0"/>
              </a:rPr>
              <a:t>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19BF0F-F18A-4DC5-A431-1F5D0D0496AE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143000"/>
          </a:xfrm>
        </p:spPr>
        <p:txBody>
          <a:bodyPr/>
          <a:lstStyle/>
          <a:p>
            <a:pPr eaLnBrk="1" hangingPunct="1"/>
            <a:r>
              <a:rPr lang="bg-BG" sz="4000" b="0" dirty="0" smtClean="0"/>
              <a:t>Тема #5: </a:t>
            </a:r>
            <a:br>
              <a:rPr lang="bg-BG" sz="4000" b="0" dirty="0" smtClean="0"/>
            </a:br>
            <a:r>
              <a:rPr lang="bg-BG" sz="4000" b="0" dirty="0" smtClean="0"/>
              <a:t>Дани и новата площадка за игра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bg-BG" b="1" dirty="0" smtClean="0">
                <a:latin typeface="Comic Sans MS" pitchFamily="66" charset="0"/>
              </a:rPr>
              <a:t>Преглед:</a:t>
            </a:r>
          </a:p>
          <a:p>
            <a:r>
              <a:rPr lang="bg-BG" dirty="0" smtClean="0">
                <a:latin typeface="Comic Sans MS" pitchFamily="66" charset="0"/>
              </a:rPr>
              <a:t>Учениците научават как героите от разказа заедно спестяват пари и купуват нови съоръжения за площадката в училище.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Цели:</a:t>
            </a:r>
          </a:p>
          <a:p>
            <a:pPr>
              <a:lnSpc>
                <a:spcPct val="90000"/>
              </a:lnSpc>
            </a:pPr>
            <a:r>
              <a:rPr lang="bg-BG" dirty="0" smtClean="0">
                <a:latin typeface="Comic Sans MS" pitchFamily="66" charset="0"/>
              </a:rPr>
              <a:t>Да открият как може да помагаме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dirty="0" smtClean="0">
                <a:latin typeface="Comic Sans MS" pitchFamily="66" charset="0"/>
              </a:rPr>
              <a:t>	като даряваме пари</a:t>
            </a:r>
            <a:r>
              <a:rPr lang="ru-RU" dirty="0" smtClean="0">
                <a:latin typeface="Comic Sans MS" pitchFamily="66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bg-BG" dirty="0" smtClean="0">
                <a:latin typeface="Comic Sans MS" pitchFamily="66" charset="0"/>
              </a:rPr>
              <a:t>Да разберат стойността на труда</a:t>
            </a:r>
            <a:r>
              <a:rPr lang="en-US" dirty="0" smtClean="0">
                <a:latin typeface="Comic Sans MS" pitchFamily="66" charset="0"/>
              </a:rPr>
              <a:t>;</a:t>
            </a:r>
            <a:r>
              <a:rPr lang="bg-BG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bg-BG" dirty="0" smtClean="0">
                <a:latin typeface="Comic Sans MS" pitchFamily="66" charset="0"/>
              </a:rPr>
              <a:t>Да оценят значението на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dirty="0" smtClean="0">
                <a:latin typeface="Comic Sans MS" pitchFamily="66" charset="0"/>
              </a:rPr>
              <a:t>	дарителството и благотворителността.</a:t>
            </a:r>
          </a:p>
          <a:p>
            <a:pPr>
              <a:buFontTx/>
              <a:buNone/>
            </a:pPr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643937" cy="1011238"/>
          </a:xfrm>
        </p:spPr>
        <p:txBody>
          <a:bodyPr/>
          <a:lstStyle/>
          <a:p>
            <a:pPr eaLnBrk="1" hangingPunct="1"/>
            <a:r>
              <a:rPr lang="bg-BG" sz="4000" b="0" dirty="0" smtClean="0"/>
              <a:t>Урок #5: </a:t>
            </a:r>
            <a:br>
              <a:rPr lang="bg-BG" sz="4000" b="0" dirty="0" smtClean="0"/>
            </a:br>
            <a:r>
              <a:rPr lang="bg-BG" sz="4000" b="0" dirty="0" smtClean="0"/>
              <a:t>Дани и новата площадка за игра</a:t>
            </a:r>
          </a:p>
        </p:txBody>
      </p:sp>
      <p:sp>
        <p:nvSpPr>
          <p:cNvPr id="2355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4040188" cy="639762"/>
          </a:xfrm>
        </p:spPr>
        <p:txBody>
          <a:bodyPr/>
          <a:lstStyle/>
          <a:p>
            <a:pPr eaLnBrk="1" hangingPunct="1"/>
            <a:r>
              <a:rPr lang="bg-BG" smtClean="0">
                <a:latin typeface="Comic Sans MS" pitchFamily="66" charset="0"/>
              </a:rPr>
              <a:t>ПОНЯТИЯ</a:t>
            </a:r>
          </a:p>
        </p:txBody>
      </p:sp>
      <p:sp>
        <p:nvSpPr>
          <p:cNvPr id="23557" name="Content Placeholder 3"/>
          <p:cNvSpPr>
            <a:spLocks noGrp="1"/>
          </p:cNvSpPr>
          <p:nvPr>
            <p:ph sz="half" idx="2"/>
          </p:nvPr>
        </p:nvSpPr>
        <p:spPr>
          <a:xfrm>
            <a:off x="285750" y="2174875"/>
            <a:ext cx="2857500" cy="3951288"/>
          </a:xfrm>
        </p:spPr>
        <p:txBody>
          <a:bodyPr/>
          <a:lstStyle/>
          <a:p>
            <a:r>
              <a:rPr lang="bg-BG" sz="2800" smtClean="0">
                <a:latin typeface="Comic Sans MS" pitchFamily="66" charset="0"/>
              </a:rPr>
              <a:t>Дарителство </a:t>
            </a:r>
          </a:p>
          <a:p>
            <a:r>
              <a:rPr lang="bg-BG" sz="2800" smtClean="0">
                <a:latin typeface="Comic Sans MS" pitchFamily="66" charset="0"/>
              </a:rPr>
              <a:t>Недостиг </a:t>
            </a:r>
          </a:p>
          <a:p>
            <a:r>
              <a:rPr lang="bg-BG" sz="2800" smtClean="0">
                <a:latin typeface="Comic Sans MS" pitchFamily="66" charset="0"/>
              </a:rPr>
              <a:t>Полза</a:t>
            </a:r>
          </a:p>
          <a:p>
            <a:r>
              <a:rPr lang="bg-BG" sz="2800" smtClean="0">
                <a:latin typeface="Comic Sans MS" pitchFamily="66" charset="0"/>
              </a:rPr>
              <a:t>Работа</a:t>
            </a:r>
          </a:p>
          <a:p>
            <a:r>
              <a:rPr lang="bg-BG" sz="2800" smtClean="0">
                <a:latin typeface="Comic Sans MS" pitchFamily="66" charset="0"/>
              </a:rPr>
              <a:t>Спестявам</a:t>
            </a:r>
            <a:endParaRPr lang="bg-BG" smtClean="0">
              <a:latin typeface="Comic Sans MS" pitchFamily="66" charset="0"/>
            </a:endParaRPr>
          </a:p>
        </p:txBody>
      </p:sp>
      <p:sp>
        <p:nvSpPr>
          <p:cNvPr id="2355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6125" y="1500188"/>
            <a:ext cx="4041775" cy="639762"/>
          </a:xfrm>
        </p:spPr>
        <p:txBody>
          <a:bodyPr/>
          <a:lstStyle/>
          <a:p>
            <a:pPr eaLnBrk="1" hangingPunct="1"/>
            <a:r>
              <a:rPr lang="bg-BG" dirty="0" smtClean="0">
                <a:latin typeface="Comic Sans MS" pitchFamily="66" charset="0"/>
              </a:rPr>
              <a:t>УМЕНИЯ</a:t>
            </a:r>
          </a:p>
        </p:txBody>
      </p:sp>
      <p:sp>
        <p:nvSpPr>
          <p:cNvPr id="23559" name="Content Placeholder 5"/>
          <p:cNvSpPr>
            <a:spLocks noGrp="1"/>
          </p:cNvSpPr>
          <p:nvPr>
            <p:ph sz="quarter" idx="4"/>
          </p:nvPr>
        </p:nvSpPr>
        <p:spPr>
          <a:xfrm>
            <a:off x="3000375" y="2143125"/>
            <a:ext cx="3684588" cy="4143375"/>
          </a:xfrm>
        </p:spPr>
        <p:txBody>
          <a:bodyPr/>
          <a:lstStyle/>
          <a:p>
            <a:r>
              <a:rPr lang="bg-BG" sz="2800" dirty="0" smtClean="0">
                <a:latin typeface="Comic Sans MS" pitchFamily="66" charset="0"/>
              </a:rPr>
              <a:t>Абстрактно мислене</a:t>
            </a:r>
          </a:p>
          <a:p>
            <a:r>
              <a:rPr lang="bg-BG" sz="2800" dirty="0" smtClean="0">
                <a:latin typeface="Comic Sans MS" pitchFamily="66" charset="0"/>
              </a:rPr>
              <a:t>Подреждане </a:t>
            </a:r>
          </a:p>
          <a:p>
            <a:r>
              <a:rPr lang="bg-BG" sz="2800" dirty="0" smtClean="0">
                <a:latin typeface="Comic Sans MS" pitchFamily="66" charset="0"/>
              </a:rPr>
              <a:t>Работа в екип</a:t>
            </a:r>
          </a:p>
          <a:p>
            <a:r>
              <a:rPr lang="bg-BG" sz="2800" dirty="0" smtClean="0">
                <a:latin typeface="Comic Sans MS" pitchFamily="66" charset="0"/>
              </a:rPr>
              <a:t>Следване на инструкции</a:t>
            </a:r>
          </a:p>
          <a:p>
            <a:r>
              <a:rPr lang="bg-BG" sz="2800" dirty="0" smtClean="0">
                <a:latin typeface="Comic Sans MS" pitchFamily="66" charset="0"/>
              </a:rPr>
              <a:t>Слушане и отговаряне</a:t>
            </a:r>
          </a:p>
          <a:p>
            <a:r>
              <a:rPr lang="bg-BG" sz="2800" dirty="0" smtClean="0">
                <a:latin typeface="Comic Sans MS" pitchFamily="66" charset="0"/>
              </a:rPr>
              <a:t>Съчетаване</a:t>
            </a:r>
            <a:endParaRPr lang="bg-BG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000" dirty="0" smtClean="0">
              <a:latin typeface="Comic Sans MS" pitchFamily="66" charset="0"/>
            </a:endParaRPr>
          </a:p>
        </p:txBody>
      </p:sp>
      <p:sp>
        <p:nvSpPr>
          <p:cNvPr id="2356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2394C3-9EF7-4884-A41C-551A9FE0ADD7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025A04-5B89-4565-B263-7A98CE67B16C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143000"/>
          </a:xfrm>
        </p:spPr>
        <p:txBody>
          <a:bodyPr/>
          <a:lstStyle/>
          <a:p>
            <a:pPr eaLnBrk="1" hangingPunct="1"/>
            <a:r>
              <a:rPr lang="bg-BG" sz="4000" b="0" dirty="0" smtClean="0"/>
              <a:t>Тема #5: </a:t>
            </a:r>
            <a:br>
              <a:rPr lang="bg-BG" sz="4000" b="0" dirty="0" smtClean="0"/>
            </a:br>
            <a:r>
              <a:rPr lang="bg-BG" sz="4000" b="0" dirty="0" smtClean="0"/>
              <a:t>Дани и новата площадка за игра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bg-BG" b="1" dirty="0" smtClean="0">
                <a:latin typeface="Comic Sans MS" pitchFamily="66" charset="0"/>
              </a:rPr>
              <a:t>Дейности</a:t>
            </a:r>
          </a:p>
          <a:p>
            <a:pPr>
              <a:buFontTx/>
              <a:buNone/>
            </a:pPr>
            <a:r>
              <a:rPr lang="bg-BG" dirty="0" smtClean="0">
                <a:latin typeface="Comic Sans MS" pitchFamily="66" charset="0"/>
              </a:rPr>
              <a:t>Прочитане на историята и дискусия:</a:t>
            </a:r>
          </a:p>
          <a:p>
            <a:r>
              <a:rPr lang="bg-BG" dirty="0" smtClean="0">
                <a:latin typeface="Comic Sans MS" pitchFamily="66" charset="0"/>
              </a:rPr>
              <a:t>Как класът на Дани печели и спестява пари?</a:t>
            </a:r>
          </a:p>
          <a:p>
            <a:r>
              <a:rPr lang="bg-BG" dirty="0" smtClean="0">
                <a:latin typeface="Comic Sans MS" pitchFamily="66" charset="0"/>
              </a:rPr>
              <a:t>Защо Дани трябва да спечели и да спести пари? </a:t>
            </a:r>
          </a:p>
          <a:p>
            <a:r>
              <a:rPr lang="bg-BG" dirty="0" smtClean="0">
                <a:latin typeface="Comic Sans MS" pitchFamily="66" charset="0"/>
              </a:rPr>
              <a:t>Харесват ли Дани и съучениците му </a:t>
            </a:r>
          </a:p>
          <a:p>
            <a:pPr>
              <a:buFontTx/>
              <a:buNone/>
            </a:pPr>
            <a:r>
              <a:rPr lang="bg-BG" dirty="0" smtClean="0">
                <a:latin typeface="Comic Sans MS" pitchFamily="66" charset="0"/>
              </a:rPr>
              <a:t>	новата площадка за игра?</a:t>
            </a:r>
          </a:p>
          <a:p>
            <a:pPr>
              <a:buFontTx/>
              <a:buNone/>
            </a:pPr>
            <a:r>
              <a:rPr lang="bg-BG" dirty="0" smtClean="0">
                <a:latin typeface="Comic Sans MS" pitchFamily="66" charset="0"/>
              </a:rPr>
              <a:t>Работен лист </a:t>
            </a:r>
          </a:p>
          <a:p>
            <a:pPr>
              <a:buFontTx/>
              <a:buNone/>
            </a:pPr>
            <a:r>
              <a:rPr lang="bg-BG" dirty="0" smtClean="0">
                <a:latin typeface="Comic Sans MS" pitchFamily="66" charset="0"/>
              </a:rPr>
              <a:t>“Да построим площадка за игра”</a:t>
            </a:r>
          </a:p>
          <a:p>
            <a:pPr>
              <a:buFontTx/>
              <a:buNone/>
            </a:pPr>
            <a:endParaRPr 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7FD22C-B665-4573-A4A9-E3F339ECEE0B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143000"/>
          </a:xfrm>
        </p:spPr>
        <p:txBody>
          <a:bodyPr/>
          <a:lstStyle/>
          <a:p>
            <a:pPr eaLnBrk="1" hangingPunct="1"/>
            <a:r>
              <a:rPr lang="bg-BG" sz="4400" b="0" dirty="0" smtClean="0"/>
              <a:t>Поставяне на лични цели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6410325" cy="4829175"/>
          </a:xfrm>
        </p:spPr>
        <p:txBody>
          <a:bodyPr/>
          <a:lstStyle/>
          <a:p>
            <a:r>
              <a:rPr lang="bg-BG" smtClean="0">
                <a:latin typeface="Comic Sans MS" pitchFamily="66" charset="0"/>
              </a:rPr>
              <a:t>Поощрете учениците да се справят все така добре в училище. </a:t>
            </a:r>
          </a:p>
          <a:p>
            <a:r>
              <a:rPr lang="bg-BG" smtClean="0">
                <a:latin typeface="Comic Sans MS" pitchFamily="66" charset="0"/>
              </a:rPr>
              <a:t>Обяснете, че наученото в детската градина или първи клас – например да работят заедно, да вземат решения, са умения, които ще им трябват през целия живот. </a:t>
            </a:r>
          </a:p>
          <a:p>
            <a:r>
              <a:rPr lang="bg-BG" smtClean="0">
                <a:latin typeface="Comic Sans MS" pitchFamily="66" charset="0"/>
              </a:rPr>
              <a:t>Подчертайте колко важно е да се учат добре и да се справят с всичко.</a:t>
            </a:r>
            <a:endParaRPr lang="bg-BG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73EE1-A903-4C30-9432-18B11BD0859B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143000"/>
          </a:xfrm>
        </p:spPr>
        <p:txBody>
          <a:bodyPr/>
          <a:lstStyle/>
          <a:p>
            <a:pPr eaLnBrk="1" hangingPunct="1"/>
            <a:r>
              <a:rPr lang="bg-BG" sz="4400" b="0" dirty="0" smtClean="0"/>
              <a:t>Също 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6553200" cy="4525963"/>
          </a:xfrm>
        </p:spPr>
        <p:txBody>
          <a:bodyPr/>
          <a:lstStyle/>
          <a:p>
            <a:pPr>
              <a:buFontTx/>
              <a:buNone/>
            </a:pPr>
            <a:r>
              <a:rPr lang="bg-BG" smtClean="0">
                <a:latin typeface="Comic Sans MS" pitchFamily="66" charset="0"/>
              </a:rPr>
              <a:t>Поощрете учениците да размишляват върху въпросите:</a:t>
            </a:r>
          </a:p>
          <a:p>
            <a:r>
              <a:rPr lang="bg-BG" smtClean="0">
                <a:latin typeface="Comic Sans MS" pitchFamily="66" charset="0"/>
              </a:rPr>
              <a:t>По какви начини може да печелите пари?</a:t>
            </a:r>
          </a:p>
          <a:p>
            <a:r>
              <a:rPr lang="bg-BG" smtClean="0">
                <a:latin typeface="Comic Sans MS" pitchFamily="66" charset="0"/>
              </a:rPr>
              <a:t>Бихте ли работили сами или с други?</a:t>
            </a:r>
          </a:p>
          <a:p>
            <a:r>
              <a:rPr lang="bg-BG" smtClean="0">
                <a:latin typeface="Comic Sans MS" pitchFamily="66" charset="0"/>
              </a:rPr>
              <a:t>Какво ще направите с парите, които спечелите? Ще ги спестите? Ще ги похарчите?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4CEDB-757D-4939-A20C-E208B28361AF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85938"/>
            <a:ext cx="6553200" cy="4340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bg-BG" sz="4400" dirty="0">
                <a:ln w="1905">
                  <a:solidFill>
                    <a:srgbClr val="008A3E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И не забравяйте да се забавлявате, докато учите!</a:t>
            </a:r>
          </a:p>
          <a:p>
            <a:pPr algn="ctr" eaLnBrk="1" hangingPunct="1">
              <a:buFontTx/>
              <a:buNone/>
            </a:pPr>
            <a:endParaRPr lang="bg-BG" sz="4400" dirty="0">
              <a:ln w="1905">
                <a:solidFill>
                  <a:srgbClr val="008A3E"/>
                </a:solidFill>
              </a:ln>
              <a:solidFill>
                <a:srgbClr val="008A3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ea typeface="+mj-ea"/>
              <a:cs typeface="+mj-cs"/>
            </a:endParaRPr>
          </a:p>
          <a:p>
            <a:pPr algn="ctr" eaLnBrk="1" hangingPunct="1">
              <a:buFontTx/>
              <a:buNone/>
            </a:pPr>
            <a:r>
              <a:rPr lang="bg-BG" sz="4400" dirty="0">
                <a:ln w="1905">
                  <a:solidFill>
                    <a:srgbClr val="008A3E"/>
                  </a:solidFill>
                </a:ln>
                <a:solidFill>
                  <a:srgbClr val="008A3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Успех!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2F9E17-951A-4517-85C7-454B5E2752CF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67450" cy="1143000"/>
          </a:xfrm>
        </p:spPr>
        <p:txBody>
          <a:bodyPr/>
          <a:lstStyle/>
          <a:p>
            <a:pPr eaLnBrk="1" hangingPunct="1"/>
            <a:r>
              <a:rPr lang="bg-BG" sz="4400" b="0" dirty="0" smtClean="0">
                <a:latin typeface="Comic Sans MS" pitchFamily="66" charset="0"/>
              </a:rPr>
              <a:t>Цели на програмата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70532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mtClean="0">
                <a:latin typeface="Comic Sans MS" pitchFamily="66" charset="0"/>
              </a:rPr>
              <a:t>Да разшири познанията на учениците </a:t>
            </a:r>
            <a:r>
              <a:rPr lang="ru-RU" smtClean="0">
                <a:latin typeface="Comic Sans MS" pitchFamily="66" charset="0"/>
              </a:rPr>
              <a:t/>
            </a:r>
            <a:br>
              <a:rPr lang="ru-RU" smtClean="0">
                <a:latin typeface="Comic Sans MS" pitchFamily="66" charset="0"/>
              </a:rPr>
            </a:br>
            <a:r>
              <a:rPr lang="bg-BG" smtClean="0">
                <a:latin typeface="Comic Sans MS" pitchFamily="66" charset="0"/>
              </a:rPr>
              <a:t>за личната икономика;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>
                <a:latin typeface="Comic Sans MS" pitchFamily="66" charset="0"/>
              </a:rPr>
              <a:t>Да помогне на учениците да разберат </a:t>
            </a:r>
            <a:r>
              <a:rPr lang="ru-RU" smtClean="0">
                <a:latin typeface="Comic Sans MS" pitchFamily="66" charset="0"/>
              </a:rPr>
              <a:t/>
            </a:r>
            <a:br>
              <a:rPr lang="ru-RU" smtClean="0">
                <a:latin typeface="Comic Sans MS" pitchFamily="66" charset="0"/>
              </a:rPr>
            </a:br>
            <a:r>
              <a:rPr lang="bg-BG" smtClean="0">
                <a:latin typeface="Comic Sans MS" pitchFamily="66" charset="0"/>
              </a:rPr>
              <a:t>как хората вземат решения;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>
                <a:latin typeface="Comic Sans MS" pitchFamily="66" charset="0"/>
              </a:rPr>
              <a:t>Да запознае учениците с парите,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mtClean="0">
                <a:latin typeface="Comic Sans MS" pitchFamily="66" charset="0"/>
              </a:rPr>
              <a:t>	като постави акцент върху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mtClean="0">
                <a:latin typeface="Comic Sans MS" pitchFamily="66" charset="0"/>
              </a:rPr>
              <a:t>	печеленето и спестяването;</a:t>
            </a:r>
          </a:p>
          <a:p>
            <a:pPr eaLnBrk="1" hangingPunct="1">
              <a:lnSpc>
                <a:spcPct val="90000"/>
              </a:lnSpc>
            </a:pPr>
            <a:r>
              <a:rPr lang="bg-BG" smtClean="0">
                <a:latin typeface="Comic Sans MS" pitchFamily="66" charset="0"/>
              </a:rPr>
              <a:t>Да покаже на учениците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mtClean="0">
                <a:latin typeface="Comic Sans MS" pitchFamily="66" charset="0"/>
              </a:rPr>
              <a:t>	значението на образованието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mtClean="0">
                <a:latin typeface="Comic Sans MS" pitchFamily="66" charset="0"/>
              </a:rPr>
              <a:t>	за тяхното бъдеще.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908013-8BA8-4B50-BA7A-6DA4EAF589AD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67450" cy="1143000"/>
          </a:xfrm>
        </p:spPr>
        <p:txBody>
          <a:bodyPr/>
          <a:lstStyle/>
          <a:p>
            <a:pPr eaLnBrk="1" hangingPunct="1"/>
            <a:r>
              <a:rPr lang="bg-BG" sz="4400" b="0" dirty="0" smtClean="0"/>
              <a:t>Материали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105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1 комплект съдържа материали за 30 ученици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2 ръководства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Книжка “Нашите истории”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Книжки за оцветяване „Материали за ученика”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Стикери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Макет на банка</a:t>
            </a:r>
          </a:p>
          <a:p>
            <a:pPr eaLnBrk="1" hangingPunct="1"/>
            <a:r>
              <a:rPr lang="bg-BG" dirty="0" smtClean="0">
                <a:latin typeface="Comic Sans MS" pitchFamily="66" charset="0"/>
              </a:rPr>
              <a:t>Малки плакати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D9710E-545D-4717-AA5A-1DEF510D7408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10" descr="ourselv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8933">
            <a:off x="417513" y="642938"/>
            <a:ext cx="28797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bo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866">
            <a:off x="3214688" y="458788"/>
            <a:ext cx="36750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tud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033">
            <a:off x="1462088" y="2547938"/>
            <a:ext cx="2857500" cy="393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an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6886">
            <a:off x="5357813" y="1400175"/>
            <a:ext cx="3214687" cy="2503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oins_card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632">
            <a:off x="5526088" y="2941638"/>
            <a:ext cx="3176587" cy="2459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vegetabl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850">
            <a:off x="6427788" y="4098925"/>
            <a:ext cx="1763712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oin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2055">
            <a:off x="4313238" y="4046538"/>
            <a:ext cx="1768475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B28225-2F94-462A-9DE0-2BA6F09DD259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67450" cy="1143000"/>
          </a:xfrm>
        </p:spPr>
        <p:txBody>
          <a:bodyPr/>
          <a:lstStyle/>
          <a:p>
            <a:pPr eaLnBrk="1" hangingPunct="1"/>
            <a:r>
              <a:rPr lang="bg-BG" sz="4400" b="0" dirty="0" smtClean="0"/>
              <a:t>Теми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3063"/>
            <a:ext cx="8458200" cy="44831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bg-BG" smtClean="0">
                <a:latin typeface="Comic Sans MS" pitchFamily="66" charset="0"/>
              </a:rPr>
              <a:t>Румен отива на село</a:t>
            </a:r>
          </a:p>
          <a:p>
            <a:pPr eaLnBrk="1" hangingPunct="1">
              <a:lnSpc>
                <a:spcPct val="150000"/>
              </a:lnSpc>
            </a:pPr>
            <a:r>
              <a:rPr lang="bg-BG" smtClean="0">
                <a:latin typeface="Comic Sans MS" pitchFamily="66" charset="0"/>
              </a:rPr>
              <a:t>Ани и панаира</a:t>
            </a:r>
          </a:p>
          <a:p>
            <a:pPr eaLnBrk="1" hangingPunct="1">
              <a:lnSpc>
                <a:spcPct val="150000"/>
              </a:lnSpc>
            </a:pPr>
            <a:r>
              <a:rPr lang="bg-BG" smtClean="0">
                <a:latin typeface="Comic Sans MS" pitchFamily="66" charset="0"/>
              </a:rPr>
              <a:t>Явор и зеленчуковата градина</a:t>
            </a:r>
          </a:p>
          <a:p>
            <a:pPr eaLnBrk="1" hangingPunct="1">
              <a:lnSpc>
                <a:spcPct val="150000"/>
              </a:lnSpc>
            </a:pPr>
            <a:r>
              <a:rPr lang="bg-BG" smtClean="0">
                <a:latin typeface="Comic Sans MS" pitchFamily="66" charset="0"/>
              </a:rPr>
              <a:t>Неда купува подарък</a:t>
            </a:r>
          </a:p>
          <a:p>
            <a:pPr eaLnBrk="1" hangingPunct="1">
              <a:lnSpc>
                <a:spcPct val="150000"/>
              </a:lnSpc>
            </a:pPr>
            <a:r>
              <a:rPr lang="bg-BG" smtClean="0">
                <a:latin typeface="Comic Sans MS" pitchFamily="66" charset="0"/>
              </a:rPr>
              <a:t>Дани и новата площадка за игра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D4AE6-8CCF-4D47-843F-712E29EC85A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9220" name="Content Placeholder 6" descr="pos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285750"/>
            <a:ext cx="8804275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3DC542-BF9A-4E65-8AE1-E27E010BDA1B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124700" cy="766763"/>
          </a:xfrm>
        </p:spPr>
        <p:txBody>
          <a:bodyPr/>
          <a:lstStyle/>
          <a:p>
            <a:pPr eaLnBrk="1" hangingPunct="1"/>
            <a:r>
              <a:rPr lang="bg-BG" sz="4000" dirty="0" smtClean="0"/>
              <a:t>Тема #1: </a:t>
            </a:r>
            <a:r>
              <a:rPr lang="bg-BG" sz="4000" b="0" dirty="0" smtClean="0"/>
              <a:t>Румен отива на село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582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Преглед :</a:t>
            </a:r>
          </a:p>
          <a:p>
            <a:pPr eaLnBrk="1" hangingPunct="1">
              <a:spcBef>
                <a:spcPct val="0"/>
              </a:spcBef>
              <a:buFont typeface="Monotype Sorts" charset="2"/>
              <a:buNone/>
            </a:pPr>
            <a:r>
              <a:rPr lang="bg-BG" dirty="0" smtClean="0">
                <a:latin typeface="Comic Sans MS" pitchFamily="66" charset="0"/>
              </a:rPr>
              <a:t>	Учениците се запознават с героя на разказа, който отива на гости в една семейна ферма на село. Чрез групова дискусия учениците разбират, че пред хората винаги съществуват различни възможности и те трябва да избират между тях.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b="1" dirty="0" smtClean="0">
                <a:latin typeface="Comic Sans MS" pitchFamily="66" charset="0"/>
              </a:rPr>
              <a:t>Цели:</a:t>
            </a:r>
          </a:p>
          <a:p>
            <a:pPr eaLnBrk="1" hangingPunct="1">
              <a:spcBef>
                <a:spcPct val="0"/>
              </a:spcBef>
            </a:pPr>
            <a:r>
              <a:rPr lang="bg-BG" dirty="0" smtClean="0">
                <a:latin typeface="Comic Sans MS" pitchFamily="66" charset="0"/>
              </a:rPr>
              <a:t>Да разберат каква е ролята 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dirty="0" smtClean="0">
                <a:latin typeface="Comic Sans MS" pitchFamily="66" charset="0"/>
              </a:rPr>
              <a:t>	отделната личност;</a:t>
            </a:r>
          </a:p>
          <a:p>
            <a:pPr eaLnBrk="1" hangingPunct="1">
              <a:spcBef>
                <a:spcPct val="0"/>
              </a:spcBef>
            </a:pPr>
            <a:r>
              <a:rPr lang="bg-BG" dirty="0" smtClean="0">
                <a:latin typeface="Comic Sans MS" pitchFamily="66" charset="0"/>
              </a:rPr>
              <a:t>Да се научат да оценяват 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dirty="0" smtClean="0">
                <a:latin typeface="Comic Sans MS" pitchFamily="66" charset="0"/>
              </a:rPr>
              <a:t>	приемат различията.</a:t>
            </a:r>
          </a:p>
          <a:p>
            <a:pPr eaLnBrk="1" hangingPunct="1">
              <a:buFont typeface="Monotype Sorts" charset="2"/>
              <a:buNone/>
            </a:pPr>
            <a:endParaRPr lang="bg-BG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50" cy="1143000"/>
          </a:xfrm>
        </p:spPr>
        <p:txBody>
          <a:bodyPr/>
          <a:lstStyle/>
          <a:p>
            <a:pPr eaLnBrk="1" hangingPunct="1"/>
            <a:r>
              <a:rPr lang="bg-BG" sz="3600" b="0" smtClean="0">
                <a:latin typeface="Comic Sans MS" pitchFamily="66" charset="0"/>
              </a:rPr>
              <a:t>Тема #1: Румен отива на село</a:t>
            </a:r>
            <a:endParaRPr lang="bg-BG" sz="3600" b="0" smtClean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4040188" cy="639763"/>
          </a:xfrm>
        </p:spPr>
        <p:txBody>
          <a:bodyPr/>
          <a:lstStyle/>
          <a:p>
            <a:pPr eaLnBrk="1" hangingPunct="1"/>
            <a:r>
              <a:rPr lang="bg-BG" dirty="0" smtClean="0">
                <a:latin typeface="Comic Sans MS" pitchFamily="66" charset="0"/>
              </a:rPr>
              <a:t>ПОНЯТИЯ</a:t>
            </a:r>
          </a:p>
        </p:txBody>
      </p:sp>
      <p:sp>
        <p:nvSpPr>
          <p:cNvPr id="11269" name="Content Placeholder 3"/>
          <p:cNvSpPr>
            <a:spLocks noGrp="1"/>
          </p:cNvSpPr>
          <p:nvPr>
            <p:ph sz="half" idx="2"/>
          </p:nvPr>
        </p:nvSpPr>
        <p:spPr>
          <a:xfrm>
            <a:off x="285750" y="2174875"/>
            <a:ext cx="2714625" cy="3951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Заменям 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Индивид 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Работа 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dirty="0" smtClean="0">
                <a:latin typeface="Comic Sans MS" pitchFamily="66" charset="0"/>
              </a:rPr>
              <a:t>Стоки </a:t>
            </a:r>
          </a:p>
          <a:p>
            <a:pPr eaLnBrk="1" hangingPunct="1"/>
            <a:endParaRPr lang="bg-BG" dirty="0" smtClean="0"/>
          </a:p>
        </p:txBody>
      </p:sp>
      <p:sp>
        <p:nvSpPr>
          <p:cNvPr id="1127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6125" y="1397000"/>
            <a:ext cx="4041775" cy="639763"/>
          </a:xfrm>
        </p:spPr>
        <p:txBody>
          <a:bodyPr/>
          <a:lstStyle/>
          <a:p>
            <a:pPr eaLnBrk="1" hangingPunct="1"/>
            <a:r>
              <a:rPr lang="bg-BG" dirty="0" smtClean="0">
                <a:latin typeface="Comic Sans MS" pitchFamily="66" charset="0"/>
              </a:rPr>
              <a:t>УМЕНИЯ</a:t>
            </a:r>
          </a:p>
        </p:txBody>
      </p:sp>
      <p:sp>
        <p:nvSpPr>
          <p:cNvPr id="11271" name="Content Placeholder 5"/>
          <p:cNvSpPr>
            <a:spLocks noGrp="1"/>
          </p:cNvSpPr>
          <p:nvPr>
            <p:ph sz="quarter" idx="4"/>
          </p:nvPr>
        </p:nvSpPr>
        <p:spPr>
          <a:xfrm>
            <a:off x="2857500" y="2071688"/>
            <a:ext cx="4041775" cy="3951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800" smtClean="0">
                <a:latin typeface="Comic Sans MS" pitchFamily="66" charset="0"/>
              </a:rPr>
              <a:t>Абстрактно мислене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smtClean="0">
                <a:latin typeface="Comic Sans MS" pitchFamily="66" charset="0"/>
              </a:rPr>
              <a:t>Вземане на решения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smtClean="0">
                <a:latin typeface="Comic Sans MS" pitchFamily="66" charset="0"/>
              </a:rPr>
              <a:t>Подреждане 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smtClean="0">
                <a:latin typeface="Comic Sans MS" pitchFamily="66" charset="0"/>
              </a:rPr>
              <a:t>Рисуване 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smtClean="0">
                <a:latin typeface="Comic Sans MS" pitchFamily="66" charset="0"/>
              </a:rPr>
              <a:t>Следване на инструкции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smtClean="0">
                <a:latin typeface="Comic Sans MS" pitchFamily="66" charset="0"/>
              </a:rPr>
              <a:t>Слушане 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800" smtClean="0">
                <a:latin typeface="Comic Sans MS" pitchFamily="66" charset="0"/>
              </a:rPr>
              <a:t>	отговаряне</a:t>
            </a:r>
          </a:p>
          <a:p>
            <a:pPr eaLnBrk="1" hangingPunct="1">
              <a:lnSpc>
                <a:spcPct val="80000"/>
              </a:lnSpc>
            </a:pPr>
            <a:r>
              <a:rPr lang="bg-BG" sz="2800" smtClean="0">
                <a:latin typeface="Comic Sans MS" pitchFamily="66" charset="0"/>
              </a:rPr>
              <a:t>Тълкуване на информация</a:t>
            </a:r>
          </a:p>
        </p:txBody>
      </p:sp>
      <p:sp>
        <p:nvSpPr>
          <p:cNvPr id="1127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F3BB4-CAA9-4AF4-B237-E16E3BBD5D25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09">
  <a:themeElements>
    <a:clrScheme name="Presentation2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2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2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Presentation209</Template>
  <TotalTime>945</TotalTime>
  <Words>703</Words>
  <Application>Microsoft Office PowerPoint</Application>
  <PresentationFormat>Презентация на цял екран (4:3)</PresentationFormat>
  <Paragraphs>238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26" baseType="lpstr">
      <vt:lpstr>Presentation209</vt:lpstr>
      <vt:lpstr>НИЕ</vt:lpstr>
      <vt:lpstr>Програма “НИЕ”</vt:lpstr>
      <vt:lpstr>Цели на програмата</vt:lpstr>
      <vt:lpstr>Материали</vt:lpstr>
      <vt:lpstr>Презентация на PowerPoint</vt:lpstr>
      <vt:lpstr>Теми </vt:lpstr>
      <vt:lpstr>Презентация на PowerPoint</vt:lpstr>
      <vt:lpstr>Тема #1: Румен отива на село</vt:lpstr>
      <vt:lpstr>Тема #1: Румен отива на село</vt:lpstr>
      <vt:lpstr>Тема #1: Румен отива на село</vt:lpstr>
      <vt:lpstr>Тема #2: Ани и панаира</vt:lpstr>
      <vt:lpstr>Тема #2: Ани и панаира</vt:lpstr>
      <vt:lpstr>Тема #2: Ани и панаира</vt:lpstr>
      <vt:lpstr>Тема #3:  Явор и зеленчуковата градина</vt:lpstr>
      <vt:lpstr>Тема #3:  Явор и зеленчуковата градина</vt:lpstr>
      <vt:lpstr>Тема #3:  Явор и зеленчуковата градина</vt:lpstr>
      <vt:lpstr>Тема #4: Неда купува подарък</vt:lpstr>
      <vt:lpstr>Тема #4: Неда купува подарък</vt:lpstr>
      <vt:lpstr>Тема #4: Неда купува подарък</vt:lpstr>
      <vt:lpstr>Тема #5:  Дани и новата площадка за игра</vt:lpstr>
      <vt:lpstr>Урок #5:  Дани и новата площадка за игра</vt:lpstr>
      <vt:lpstr>Тема #5:  Дани и новата площадка за игра</vt:lpstr>
      <vt:lpstr>Поставяне на лични цели</vt:lpstr>
      <vt:lpstr>Също </vt:lpstr>
      <vt:lpstr>Презентация на PowerPoint</vt:lpstr>
    </vt:vector>
  </TitlesOfParts>
  <Company>JAB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Iliana</dc:creator>
  <cp:lastModifiedBy>User</cp:lastModifiedBy>
  <cp:revision>73</cp:revision>
  <dcterms:created xsi:type="dcterms:W3CDTF">2005-02-09T15:51:32Z</dcterms:created>
  <dcterms:modified xsi:type="dcterms:W3CDTF">2014-11-16T21:02:13Z</dcterms:modified>
</cp:coreProperties>
</file>