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01"/>
  </p:notesMasterIdLst>
  <p:sldIdLst>
    <p:sldId id="256" r:id="rId2"/>
    <p:sldId id="338" r:id="rId3"/>
    <p:sldId id="33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4" r:id="rId56"/>
    <p:sldId id="365" r:id="rId57"/>
    <p:sldId id="366" r:id="rId58"/>
    <p:sldId id="368" r:id="rId59"/>
    <p:sldId id="369" r:id="rId60"/>
    <p:sldId id="370" r:id="rId61"/>
    <p:sldId id="372" r:id="rId62"/>
    <p:sldId id="373" r:id="rId63"/>
    <p:sldId id="371" r:id="rId64"/>
    <p:sldId id="374" r:id="rId65"/>
    <p:sldId id="375" r:id="rId66"/>
    <p:sldId id="376" r:id="rId67"/>
    <p:sldId id="377" r:id="rId68"/>
    <p:sldId id="378" r:id="rId69"/>
    <p:sldId id="379" r:id="rId70"/>
    <p:sldId id="380" r:id="rId71"/>
    <p:sldId id="381" r:id="rId72"/>
    <p:sldId id="382" r:id="rId73"/>
    <p:sldId id="383" r:id="rId74"/>
    <p:sldId id="384" r:id="rId75"/>
    <p:sldId id="385" r:id="rId76"/>
    <p:sldId id="386" r:id="rId77"/>
    <p:sldId id="387" r:id="rId78"/>
    <p:sldId id="388" r:id="rId79"/>
    <p:sldId id="389" r:id="rId80"/>
    <p:sldId id="390" r:id="rId81"/>
    <p:sldId id="391" r:id="rId82"/>
    <p:sldId id="392" r:id="rId83"/>
    <p:sldId id="393" r:id="rId84"/>
    <p:sldId id="394" r:id="rId85"/>
    <p:sldId id="395" r:id="rId86"/>
    <p:sldId id="396" r:id="rId87"/>
    <p:sldId id="397" r:id="rId88"/>
    <p:sldId id="398" r:id="rId89"/>
    <p:sldId id="399" r:id="rId90"/>
    <p:sldId id="400" r:id="rId91"/>
    <p:sldId id="401" r:id="rId92"/>
    <p:sldId id="402" r:id="rId93"/>
    <p:sldId id="403" r:id="rId94"/>
    <p:sldId id="404" r:id="rId95"/>
    <p:sldId id="405" r:id="rId96"/>
    <p:sldId id="406" r:id="rId97"/>
    <p:sldId id="407" r:id="rId98"/>
    <p:sldId id="408" r:id="rId99"/>
    <p:sldId id="367" r:id="rId10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1" autoAdjust="0"/>
    <p:restoredTop sz="81004" autoAdjust="0"/>
  </p:normalViewPr>
  <p:slideViewPr>
    <p:cSldViewPr>
      <p:cViewPr>
        <p:scale>
          <a:sx n="69" d="100"/>
          <a:sy n="69" d="100"/>
        </p:scale>
        <p:origin x="-1200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2276E-CA93-47F6-877B-67343DAC427C}" type="datetimeFigureOut">
              <a:rPr lang="bg-BG" smtClean="0"/>
              <a:pPr/>
              <a:t>16.11.2014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8BEAD-C065-4D86-9168-8E28CC95063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7946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BEAD-C065-4D86-9168-8E28CC950631}" type="slidenum">
              <a:rPr lang="bg-BG" smtClean="0"/>
              <a:pPr/>
              <a:t>39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BEAD-C065-4D86-9168-8E28CC950631}" type="slidenum">
              <a:rPr lang="bg-BG" smtClean="0"/>
              <a:pPr/>
              <a:t>41</a:t>
            </a:fld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BEAD-C065-4D86-9168-8E28CC950631}" type="slidenum">
              <a:rPr lang="bg-BG" smtClean="0"/>
              <a:pPr/>
              <a:t>42</a:t>
            </a:fld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BEAD-C065-4D86-9168-8E28CC950631}" type="slidenum">
              <a:rPr lang="bg-BG" smtClean="0"/>
              <a:pPr/>
              <a:t>54</a:t>
            </a:fld>
            <a:endParaRPr 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BEAD-C065-4D86-9168-8E28CC950631}" type="slidenum">
              <a:rPr lang="bg-BG" smtClean="0"/>
              <a:pPr/>
              <a:t>63</a:t>
            </a:fld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BEAD-C065-4D86-9168-8E28CC950631}" type="slidenum">
              <a:rPr lang="bg-BG" smtClean="0"/>
              <a:pPr/>
              <a:t>75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F656-C3FD-4CA4-BA17-41EF5F375F9C}" type="datetimeFigureOut">
              <a:rPr lang="bg-BG" smtClean="0"/>
              <a:pPr/>
              <a:t>16.11.2014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DD7E-1405-4190-8C38-F2192D57EFE5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F656-C3FD-4CA4-BA17-41EF5F375F9C}" type="datetimeFigureOut">
              <a:rPr lang="bg-BG" smtClean="0"/>
              <a:pPr/>
              <a:t>16.11.2014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DD7E-1405-4190-8C38-F2192D57EFE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F656-C3FD-4CA4-BA17-41EF5F375F9C}" type="datetimeFigureOut">
              <a:rPr lang="bg-BG" smtClean="0"/>
              <a:pPr/>
              <a:t>16.11.2014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DD7E-1405-4190-8C38-F2192D57EFE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F656-C3FD-4CA4-BA17-41EF5F375F9C}" type="datetimeFigureOut">
              <a:rPr lang="bg-BG" smtClean="0"/>
              <a:pPr/>
              <a:t>16.11.2014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DD7E-1405-4190-8C38-F2192D57EFE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F656-C3FD-4CA4-BA17-41EF5F375F9C}" type="datetimeFigureOut">
              <a:rPr lang="bg-BG" smtClean="0"/>
              <a:pPr/>
              <a:t>16.11.2014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8DDD7E-1405-4190-8C38-F2192D57EFE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F656-C3FD-4CA4-BA17-41EF5F375F9C}" type="datetimeFigureOut">
              <a:rPr lang="bg-BG" smtClean="0"/>
              <a:pPr/>
              <a:t>16.11.2014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DD7E-1405-4190-8C38-F2192D57EFE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F656-C3FD-4CA4-BA17-41EF5F375F9C}" type="datetimeFigureOut">
              <a:rPr lang="bg-BG" smtClean="0"/>
              <a:pPr/>
              <a:t>16.11.2014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DD7E-1405-4190-8C38-F2192D57EFE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F656-C3FD-4CA4-BA17-41EF5F375F9C}" type="datetimeFigureOut">
              <a:rPr lang="bg-BG" smtClean="0"/>
              <a:pPr/>
              <a:t>16.11.2014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DD7E-1405-4190-8C38-F2192D57EFE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F656-C3FD-4CA4-BA17-41EF5F375F9C}" type="datetimeFigureOut">
              <a:rPr lang="bg-BG" smtClean="0"/>
              <a:pPr/>
              <a:t>16.11.2014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DD7E-1405-4190-8C38-F2192D57EFE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F656-C3FD-4CA4-BA17-41EF5F375F9C}" type="datetimeFigureOut">
              <a:rPr lang="bg-BG" smtClean="0"/>
              <a:pPr/>
              <a:t>16.11.2014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DD7E-1405-4190-8C38-F2192D57EFE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F656-C3FD-4CA4-BA17-41EF5F375F9C}" type="datetimeFigureOut">
              <a:rPr lang="bg-BG" smtClean="0"/>
              <a:pPr/>
              <a:t>16.11.2014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DD7E-1405-4190-8C38-F2192D57EFE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3AF656-C3FD-4CA4-BA17-41EF5F375F9C}" type="datetimeFigureOut">
              <a:rPr lang="bg-BG" smtClean="0"/>
              <a:pPr/>
              <a:t>16.11.2014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8DDD7E-1405-4190-8C38-F2192D57EFE5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jpe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net\презент . Помощ\Junior Achievement Logo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838250"/>
            <a:ext cx="7380312" cy="2594659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150" y="3917280"/>
            <a:ext cx="1917700" cy="2032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5373216"/>
            <a:ext cx="6541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Арх. В. Стойчева дава интервю   </a:t>
            </a:r>
          </a:p>
          <a:p>
            <a:pPr algn="ctr"/>
            <a:r>
              <a:rPr lang="bg-BG" sz="2800" b="1" dirty="0" smtClean="0"/>
              <a:t>на Зори и Никол за нашия вестник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5517232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Пред картата на Община Благоевград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566124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В кабинета на инж. Стиляна Ерделска-</a:t>
            </a:r>
          </a:p>
          <a:p>
            <a:pPr algn="ctr"/>
            <a:r>
              <a:rPr lang="bg-BG" sz="2800" b="1" dirty="0" smtClean="0"/>
              <a:t>доброволец и наш бизнес консултант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4248" y="5805264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Урок в музея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5733256"/>
            <a:ext cx="4974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bg1"/>
                </a:solidFill>
              </a:rPr>
              <a:t>Срещнахме се с миналото</a:t>
            </a:r>
          </a:p>
          <a:p>
            <a:pPr algn="ctr"/>
            <a:r>
              <a:rPr lang="bg-BG" sz="2800" b="1" dirty="0" smtClean="0">
                <a:solidFill>
                  <a:schemeClr val="bg1"/>
                </a:solidFill>
              </a:rPr>
              <a:t>на Благоевград</a:t>
            </a:r>
            <a:endParaRPr lang="bg-BG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5733256"/>
            <a:ext cx="5868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Изработихме табла: “Благоевград-в миналото” и “Благоевград-днес”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8104" y="6093296"/>
            <a:ext cx="36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Работихме в екипи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06896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bg-B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луб “Малките предприемачи”</a:t>
            </a:r>
            <a:endParaRPr lang="bg-BG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logo2O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1368152" cy="1224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1700808"/>
            <a:ext cx="6879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002060"/>
                </a:solidFill>
              </a:rPr>
              <a:t>Второ основно училище “Димитър Благоев”</a:t>
            </a:r>
          </a:p>
          <a:p>
            <a:r>
              <a:rPr lang="bg-BG" sz="2400" b="1" dirty="0" smtClean="0">
                <a:solidFill>
                  <a:srgbClr val="002060"/>
                </a:solidFill>
              </a:rPr>
              <a:t>гр. Благоевград</a:t>
            </a:r>
            <a:endParaRPr lang="bg-BG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2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5733256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bg1"/>
                </a:solidFill>
              </a:rPr>
              <a:t>Планирахме зоните</a:t>
            </a:r>
          </a:p>
          <a:p>
            <a:pPr algn="ctr"/>
            <a:r>
              <a:rPr lang="bg-BG" sz="2800" b="1" dirty="0" smtClean="0">
                <a:solidFill>
                  <a:schemeClr val="bg1"/>
                </a:solidFill>
              </a:rPr>
              <a:t>в нашата класна стая</a:t>
            </a:r>
            <a:endParaRPr lang="bg-BG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602128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Разделихме се на 4 екипа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5877272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Всеки екип представи</a:t>
            </a:r>
          </a:p>
          <a:p>
            <a:pPr algn="ctr"/>
            <a:r>
              <a:rPr lang="bg-BG" sz="2800" b="1" dirty="0" smtClean="0"/>
              <a:t>проекта си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08720"/>
            <a:ext cx="66247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solidFill>
                  <a:srgbClr val="002060"/>
                </a:solidFill>
              </a:rPr>
              <a:t>Да построим град</a:t>
            </a:r>
          </a:p>
          <a:p>
            <a:pPr algn="ctr"/>
            <a:endParaRPr lang="bg-BG" sz="24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bg-BG" sz="2800" b="1" dirty="0" smtClean="0">
                <a:solidFill>
                  <a:srgbClr val="002060"/>
                </a:solidFill>
              </a:rPr>
              <a:t>Архитектурен проект. Видове строителство.</a:t>
            </a:r>
          </a:p>
          <a:p>
            <a:pPr marL="342900" indent="-342900">
              <a:buAutoNum type="arabicPeriod"/>
            </a:pPr>
            <a:endParaRPr lang="bg-BG" sz="28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bg-BG" sz="2800" b="1" dirty="0" smtClean="0">
                <a:solidFill>
                  <a:srgbClr val="002060"/>
                </a:solidFill>
              </a:rPr>
              <a:t>Мащаб. Работа с мащаб.</a:t>
            </a:r>
          </a:p>
          <a:p>
            <a:pPr marL="342900" indent="-342900">
              <a:buAutoNum type="arabicPeriod"/>
            </a:pPr>
            <a:endParaRPr lang="bg-BG" sz="28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bg-BG" sz="2800" b="1" dirty="0" smtClean="0">
                <a:solidFill>
                  <a:srgbClr val="002060"/>
                </a:solidFill>
              </a:rPr>
              <a:t>Изготвяне на чертеж на класната стая.</a:t>
            </a:r>
          </a:p>
          <a:p>
            <a:pPr marL="342900" indent="-342900">
              <a:buAutoNum type="arabicPeriod"/>
            </a:pPr>
            <a:endParaRPr lang="bg-BG" sz="28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bg-BG" sz="2800" b="1" dirty="0" smtClean="0">
                <a:solidFill>
                  <a:srgbClr val="002060"/>
                </a:solidFill>
              </a:rPr>
              <a:t>Макет на град.</a:t>
            </a:r>
            <a:endParaRPr lang="bg-BG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616530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Изготвихме чертежи на класната стая в мащаб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6309320"/>
            <a:ext cx="3684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Построихме град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052736"/>
            <a:ext cx="73422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solidFill>
                  <a:srgbClr val="002060"/>
                </a:solidFill>
              </a:rPr>
              <a:t>В града</a:t>
            </a:r>
          </a:p>
          <a:p>
            <a:pPr algn="ctr"/>
            <a:endParaRPr lang="bg-BG" sz="32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bg-BG" sz="2800" b="1" dirty="0" smtClean="0">
                <a:solidFill>
                  <a:srgbClr val="002060"/>
                </a:solidFill>
              </a:rPr>
              <a:t>Въведение в програмата.</a:t>
            </a:r>
          </a:p>
          <a:p>
            <a:pPr marL="342900" indent="-342900">
              <a:buAutoNum type="arabicPeriod"/>
            </a:pPr>
            <a:endParaRPr lang="bg-BG" sz="28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bg-BG" sz="2800" b="1" dirty="0" smtClean="0">
                <a:solidFill>
                  <a:srgbClr val="002060"/>
                </a:solidFill>
              </a:rPr>
              <a:t>Град. Градски зони и маркировки, знаци.</a:t>
            </a:r>
          </a:p>
          <a:p>
            <a:pPr marL="342900" indent="-342900"/>
            <a:r>
              <a:rPr lang="bg-BG" sz="2800" b="1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/>
            <a:r>
              <a:rPr lang="bg-BG" sz="2800" b="1" dirty="0" smtClean="0">
                <a:solidFill>
                  <a:srgbClr val="002060"/>
                </a:solidFill>
              </a:rPr>
              <a:t>3. Благоевград в миналото и днес.</a:t>
            </a:r>
          </a:p>
          <a:p>
            <a:pPr marL="342900" indent="-342900">
              <a:buAutoNum type="arabicPeriod"/>
            </a:pPr>
            <a:endParaRPr lang="bg-BG" sz="28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bg-BG" sz="2800" b="1" dirty="0" smtClean="0">
                <a:solidFill>
                  <a:srgbClr val="002060"/>
                </a:solidFill>
              </a:rPr>
              <a:t>4. Работа в екип</a:t>
            </a:r>
          </a:p>
          <a:p>
            <a:pPr marL="342900" indent="-342900">
              <a:buAutoNum type="arabicPeriod"/>
            </a:pPr>
            <a:endParaRPr lang="bg-BG" sz="28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bg-BG" sz="2800" b="1" dirty="0" smtClean="0">
                <a:solidFill>
                  <a:srgbClr val="002060"/>
                </a:solidFill>
              </a:rPr>
              <a:t>5. Работата на архитекта.</a:t>
            </a:r>
            <a:endParaRPr lang="bg-BG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127" y="980728"/>
            <a:ext cx="843934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solidFill>
                  <a:srgbClr val="002060"/>
                </a:solidFill>
              </a:rPr>
              <a:t>Вечеря навън</a:t>
            </a:r>
          </a:p>
          <a:p>
            <a:pPr marL="342900" indent="-342900">
              <a:buAutoNum type="arabicPeriod"/>
            </a:pPr>
            <a:r>
              <a:rPr lang="bg-BG" sz="2800" b="1" dirty="0" smtClean="0">
                <a:solidFill>
                  <a:srgbClr val="002060"/>
                </a:solidFill>
              </a:rPr>
              <a:t>Кулинарство.</a:t>
            </a:r>
          </a:p>
          <a:p>
            <a:pPr marL="342900" indent="-342900">
              <a:buAutoNum type="arabicPeriod"/>
            </a:pPr>
            <a:endParaRPr lang="bg-BG" sz="28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bg-BG" sz="2800" b="1" dirty="0" smtClean="0">
                <a:solidFill>
                  <a:srgbClr val="002060"/>
                </a:solidFill>
              </a:rPr>
              <a:t>Рецепти за успех.</a:t>
            </a:r>
          </a:p>
          <a:p>
            <a:pPr marL="342900" indent="-342900">
              <a:buAutoNum type="arabicPeriod"/>
            </a:pPr>
            <a:endParaRPr lang="bg-BG" sz="28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bg-BG" sz="2800" b="1" dirty="0" smtClean="0">
                <a:solidFill>
                  <a:srgbClr val="002060"/>
                </a:solidFill>
              </a:rPr>
              <a:t>Моят ресторант-екипна дейност.</a:t>
            </a:r>
          </a:p>
          <a:p>
            <a:pPr marL="342900" indent="-342900">
              <a:buAutoNum type="arabicPeriod"/>
            </a:pPr>
            <a:endParaRPr lang="bg-BG" sz="28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bg-BG" sz="2800" b="1" dirty="0" smtClean="0">
                <a:solidFill>
                  <a:srgbClr val="002060"/>
                </a:solidFill>
              </a:rPr>
              <a:t>Представяне на ресторанта пред групата,</a:t>
            </a:r>
          </a:p>
          <a:p>
            <a:pPr marL="342900" indent="-342900"/>
            <a:r>
              <a:rPr lang="bg-BG" sz="2800" b="1" dirty="0" smtClean="0">
                <a:solidFill>
                  <a:srgbClr val="002060"/>
                </a:solidFill>
              </a:rPr>
              <a:t>    разполагане на картата с градски зони. </a:t>
            </a:r>
          </a:p>
          <a:p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828600" y="594928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При Борислав</a:t>
            </a:r>
            <a:r>
              <a:rPr lang="en-US" sz="2800" b="1" dirty="0" smtClean="0"/>
              <a:t> </a:t>
            </a:r>
            <a:r>
              <a:rPr lang="bg-BG" sz="2800" b="1" dirty="0" smtClean="0"/>
              <a:t>Борисов-доброволец по програмата и наш бизнес консултант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6309320"/>
            <a:ext cx="4031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В ресторант “Фрейм”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0232" y="6309320"/>
            <a:ext cx="2307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/>
              <a:t>Кулинарство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30932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Рецепти за успех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24744"/>
            <a:ext cx="881370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solidFill>
                  <a:srgbClr val="002060"/>
                </a:solidFill>
              </a:rPr>
              <a:t>Как се прави вестник</a:t>
            </a:r>
          </a:p>
          <a:p>
            <a:pPr algn="ctr"/>
            <a:endParaRPr lang="bg-BG" sz="36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bg-BG" sz="2800" b="1" dirty="0" smtClean="0">
                <a:solidFill>
                  <a:srgbClr val="002060"/>
                </a:solidFill>
              </a:rPr>
              <a:t>  Комуникациите в нашия град.</a:t>
            </a:r>
          </a:p>
          <a:p>
            <a:pPr marL="342900" indent="-342900">
              <a:buAutoNum type="arabicPeriod"/>
            </a:pPr>
            <a:endParaRPr lang="bg-BG" sz="2800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 startAt="2"/>
            </a:pPr>
            <a:r>
              <a:rPr lang="bg-BG" sz="2800" b="1" dirty="0" smtClean="0">
                <a:solidFill>
                  <a:srgbClr val="002060"/>
                </a:solidFill>
              </a:rPr>
              <a:t>На гости в издателството на вестник “Струма’.</a:t>
            </a:r>
          </a:p>
          <a:p>
            <a:pPr marL="514350" indent="-514350">
              <a:buAutoNum type="arabicPeriod" startAt="2"/>
            </a:pPr>
            <a:endParaRPr lang="bg-BG" sz="2800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 startAt="3"/>
            </a:pPr>
            <a:r>
              <a:rPr lang="bg-BG" sz="2800" b="1" dirty="0" smtClean="0">
                <a:solidFill>
                  <a:srgbClr val="002060"/>
                </a:solidFill>
              </a:rPr>
              <a:t>Репортер за един ден. Модел за писане на статия.</a:t>
            </a:r>
          </a:p>
          <a:p>
            <a:pPr marL="514350" indent="-514350">
              <a:buAutoNum type="arabicPeriod" startAt="3"/>
            </a:pPr>
            <a:endParaRPr lang="bg-BG" sz="28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bg-BG" sz="2800" b="1" dirty="0" smtClean="0">
                <a:solidFill>
                  <a:srgbClr val="002060"/>
                </a:solidFill>
              </a:rPr>
              <a:t>4.   Оформяне на вестник.</a:t>
            </a:r>
            <a:endParaRPr lang="bg-BG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5949280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На гости в издателството на вестник “Струма”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1115616" y="177281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 smtClean="0"/>
              <a:t>            </a:t>
            </a:r>
            <a:r>
              <a:rPr lang="bg-BG" sz="3600" dirty="0" smtClean="0">
                <a:solidFill>
                  <a:srgbClr val="FFC000"/>
                </a:solidFill>
              </a:rPr>
              <a:t>Да построим град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096" y="6021288"/>
            <a:ext cx="3998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bg1"/>
                </a:solidFill>
              </a:rPr>
              <a:t>Нашият първи урок</a:t>
            </a:r>
            <a:endParaRPr lang="bg-BG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6676" y="44687"/>
            <a:ext cx="9324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При Красимир Евлогиев  - главен редактор на в-к „Струма“ и наш бизнес консултант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276872" y="0"/>
            <a:ext cx="1998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Модел за писане на статия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65304"/>
            <a:ext cx="392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Репортер за един ден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56592" y="616530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Оформяме нашия вестник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6136" y="61653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Написахме статии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34780"/>
            <a:ext cx="3518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Вестникът е готов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24744"/>
            <a:ext cx="8748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solidFill>
                  <a:srgbClr val="002060"/>
                </a:solidFill>
              </a:rPr>
              <a:t>Можеш да разчиташ на банката</a:t>
            </a:r>
          </a:p>
          <a:p>
            <a:pPr algn="ctr"/>
            <a:endParaRPr lang="bg-BG" sz="36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bg-BG" sz="2400" b="1" dirty="0" smtClean="0">
                <a:solidFill>
                  <a:srgbClr val="002060"/>
                </a:solidFill>
              </a:rPr>
              <a:t>1. История на парите.</a:t>
            </a:r>
          </a:p>
          <a:p>
            <a:pPr marL="342900" indent="-342900">
              <a:buAutoNum type="arabicPeriod"/>
            </a:pPr>
            <a:endParaRPr lang="bg-BG" sz="24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bg-BG" sz="2400" b="1" dirty="0" smtClean="0">
                <a:solidFill>
                  <a:srgbClr val="002060"/>
                </a:solidFill>
              </a:rPr>
              <a:t>2. Банка. Банкови операции. На гости в банка “Токуда”.</a:t>
            </a:r>
          </a:p>
          <a:p>
            <a:pPr marL="342900" indent="-342900"/>
            <a:endParaRPr lang="bg-BG" sz="24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bg-BG" sz="2400" b="1" dirty="0" smtClean="0">
                <a:solidFill>
                  <a:srgbClr val="002060"/>
                </a:solidFill>
              </a:rPr>
              <a:t>3. Можеш да разчиташ на банката (Банка, Вестник и Ресторант; работници и клиенти)</a:t>
            </a:r>
          </a:p>
          <a:p>
            <a:pPr marL="342900" indent="-342900">
              <a:buAutoNum type="arabicPeriod"/>
            </a:pPr>
            <a:endParaRPr lang="bg-BG" sz="24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bg-BG" sz="2400" b="1" dirty="0" smtClean="0">
                <a:solidFill>
                  <a:srgbClr val="002060"/>
                </a:solidFill>
              </a:rPr>
              <a:t>4. В Пощенска банка. Извършване на банкова сметка. Баланс на чекова книжка.</a:t>
            </a:r>
          </a:p>
          <a:p>
            <a:pPr marL="342900" indent="-342900">
              <a:buAutoNum type="arabicPeriod"/>
            </a:pPr>
            <a:endParaRPr lang="bg-BG" sz="2400" b="1" dirty="0" smtClean="0">
              <a:solidFill>
                <a:srgbClr val="002060"/>
              </a:solidFill>
            </a:endParaRPr>
          </a:p>
          <a:p>
            <a:pPr marL="342900" indent="-342900"/>
            <a:endParaRPr lang="bg-BG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594928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В Токуда банк при Даниела Китанова-</a:t>
            </a:r>
          </a:p>
          <a:p>
            <a:pPr algn="ctr"/>
            <a:r>
              <a:rPr lang="bg-BG" sz="2800" b="1" dirty="0" smtClean="0"/>
              <a:t> наш бизнес консултант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176" y="6021288"/>
            <a:ext cx="2497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/>
              <a:t>В Токуда банк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612576" y="5661248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Запознахме се с банкови сметки</a:t>
            </a:r>
          </a:p>
          <a:p>
            <a:pPr algn="ctr"/>
            <a:r>
              <a:rPr lang="bg-BG" sz="2800" b="1" dirty="0" smtClean="0"/>
              <a:t>и с банкови операции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2" y="6093296"/>
            <a:ext cx="392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Банкер за един ден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38132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bg1"/>
                </a:solidFill>
              </a:rPr>
              <a:t>“Банкови чиновници и клиенти”</a:t>
            </a:r>
            <a:endParaRPr lang="bg-BG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1960" y="6381328"/>
            <a:ext cx="493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Плащане с чек в ресторанта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404664" y="573325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Купуване на вестници и използване</a:t>
            </a:r>
          </a:p>
          <a:p>
            <a:pPr algn="ctr"/>
            <a:r>
              <a:rPr lang="bg-BG" sz="2800" b="1" dirty="0" smtClean="0"/>
              <a:t> на банкова карта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616530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bg1"/>
                </a:solidFill>
              </a:rPr>
              <a:t>Чек и банкова карта</a:t>
            </a:r>
            <a:endParaRPr lang="bg-BG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176" y="616530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В ресторанта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587727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bg1"/>
                </a:solidFill>
              </a:rPr>
              <a:t>“Банкови чиновници и клиенти”</a:t>
            </a:r>
            <a:endParaRPr lang="bg-BG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09320"/>
            <a:ext cx="928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bg1"/>
                </a:solidFill>
              </a:rPr>
              <a:t>“Продавачи на вестници и клиенти с банкови карти”</a:t>
            </a:r>
            <a:endParaRPr lang="bg-BG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630932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bg1"/>
                </a:solidFill>
              </a:rPr>
              <a:t>Баланс на чекова книжка</a:t>
            </a:r>
            <a:endParaRPr lang="bg-BG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630932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Можеш да разчиташ на банката!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99992" cy="3356992"/>
          </a:xfrm>
          <a:prstGeom prst="rect">
            <a:avLst/>
          </a:prstGeom>
        </p:spPr>
      </p:pic>
      <p:pic>
        <p:nvPicPr>
          <p:cNvPr id="3" name="Picture 2" descr="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356992"/>
          </a:xfrm>
          <a:prstGeom prst="rect">
            <a:avLst/>
          </a:prstGeom>
        </p:spPr>
      </p:pic>
      <p:pic>
        <p:nvPicPr>
          <p:cNvPr id="4" name="Picture 3" descr="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499992" cy="3429000"/>
          </a:xfrm>
          <a:prstGeom prst="rect">
            <a:avLst/>
          </a:prstGeom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52536" y="278092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/>
              <a:t>Зорка Божинова</a:t>
            </a:r>
            <a:endParaRPr lang="bg-BG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bg1"/>
                </a:solidFill>
              </a:rPr>
              <a:t>В Пощенска банка</a:t>
            </a:r>
            <a:endParaRPr lang="bg-BG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8104" y="6237312"/>
            <a:ext cx="36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Банкер за един ден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630167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623731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Заедно с нашия бизнес консултант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80728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solidFill>
                  <a:srgbClr val="002060"/>
                </a:solidFill>
              </a:rPr>
              <a:t>Моят град през 2050 г.</a:t>
            </a: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endParaRPr lang="bg-BG" sz="28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bg-BG" sz="2800" b="1" dirty="0" smtClean="0">
                <a:solidFill>
                  <a:srgbClr val="002060"/>
                </a:solidFill>
              </a:rPr>
              <a:t>Изготвяне на проект.</a:t>
            </a:r>
          </a:p>
          <a:p>
            <a:pPr marL="342900" indent="-342900">
              <a:buAutoNum type="arabicPeriod"/>
            </a:pPr>
            <a:endParaRPr lang="bg-BG" sz="28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bg-BG" sz="28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bg-BG" sz="2800" b="1" dirty="0" smtClean="0">
                <a:solidFill>
                  <a:srgbClr val="002060"/>
                </a:solidFill>
              </a:rPr>
              <a:t>Представяне на проект.</a:t>
            </a:r>
          </a:p>
          <a:p>
            <a:pPr marL="342900" indent="-342900">
              <a:buAutoNum type="arabicPeriod"/>
            </a:pPr>
            <a:endParaRPr lang="bg-BG" sz="2800" b="1" dirty="0" smtClean="0">
              <a:solidFill>
                <a:srgbClr val="002060"/>
              </a:solidFill>
            </a:endParaRPr>
          </a:p>
          <a:p>
            <a:pPr marL="342900" indent="-342900"/>
            <a:endParaRPr lang="bg-BG" sz="28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bg-BG" sz="2800" b="1" dirty="0" smtClean="0">
                <a:solidFill>
                  <a:srgbClr val="002060"/>
                </a:solidFill>
              </a:rPr>
              <a:t>3. Картинна галерия.</a:t>
            </a:r>
            <a:endParaRPr lang="bg-BG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99992" cy="3284984"/>
          </a:xfrm>
          <a:prstGeom prst="rect">
            <a:avLst/>
          </a:prstGeom>
        </p:spPr>
      </p:pic>
      <p:pic>
        <p:nvPicPr>
          <p:cNvPr id="3" name="Picture 2" descr="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284984"/>
          </a:xfrm>
          <a:prstGeom prst="rect">
            <a:avLst/>
          </a:prstGeom>
        </p:spPr>
      </p:pic>
      <p:pic>
        <p:nvPicPr>
          <p:cNvPr id="4" name="Picture 3" descr="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56992"/>
            <a:ext cx="4499992" cy="3501008"/>
          </a:xfrm>
          <a:prstGeom prst="rect">
            <a:avLst/>
          </a:prstGeom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56992"/>
            <a:ext cx="4572000" cy="3501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314096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bg1"/>
                </a:solidFill>
              </a:rPr>
              <a:t>Проект “Моят град през 2050 г.</a:t>
            </a:r>
            <a:endParaRPr lang="bg-BG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99992" cy="3356992"/>
          </a:xfrm>
          <a:prstGeom prst="rect">
            <a:avLst/>
          </a:prstGeom>
        </p:spPr>
      </p:pic>
      <p:pic>
        <p:nvPicPr>
          <p:cNvPr id="3" name="Picture 2" descr="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356992"/>
          </a:xfrm>
          <a:prstGeom prst="rect">
            <a:avLst/>
          </a:prstGeom>
        </p:spPr>
      </p:pic>
      <p:pic>
        <p:nvPicPr>
          <p:cNvPr id="4" name="Picture 3" descr="S630113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499992" cy="3429000"/>
          </a:xfrm>
          <a:prstGeom prst="rect">
            <a:avLst/>
          </a:prstGeom>
        </p:spPr>
      </p:pic>
      <p:pic>
        <p:nvPicPr>
          <p:cNvPr id="5" name="Picture 4" descr="S630113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63015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99992" cy="3356992"/>
          </a:xfrm>
          <a:prstGeom prst="rect">
            <a:avLst/>
          </a:prstGeom>
        </p:spPr>
      </p:pic>
      <p:pic>
        <p:nvPicPr>
          <p:cNvPr id="3" name="Picture 2" descr="S630154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356992"/>
          </a:xfrm>
          <a:prstGeom prst="rect">
            <a:avLst/>
          </a:prstGeom>
        </p:spPr>
      </p:pic>
      <p:pic>
        <p:nvPicPr>
          <p:cNvPr id="4" name="Picture 3" descr="S630155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499992" cy="3429000"/>
          </a:xfrm>
          <a:prstGeom prst="rect">
            <a:avLst/>
          </a:prstGeom>
        </p:spPr>
      </p:pic>
      <p:pic>
        <p:nvPicPr>
          <p:cNvPr id="5" name="Picture 4" descr="S630155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988840" y="6165304"/>
            <a:ext cx="1533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На Зелено училище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99992" cy="3356992"/>
          </a:xfrm>
          <a:prstGeom prst="rect">
            <a:avLst/>
          </a:prstGeom>
        </p:spPr>
      </p:pic>
      <p:pic>
        <p:nvPicPr>
          <p:cNvPr id="3" name="Picture 2" descr="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356992"/>
          </a:xfrm>
          <a:prstGeom prst="rect">
            <a:avLst/>
          </a:prstGeom>
        </p:spPr>
      </p:pic>
      <p:pic>
        <p:nvPicPr>
          <p:cNvPr id="4" name="Picture 3" descr="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499992" cy="3429000"/>
          </a:xfrm>
          <a:prstGeom prst="rect">
            <a:avLst/>
          </a:prstGeom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299695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bg1"/>
                </a:solidFill>
              </a:rPr>
              <a:t>Картинна галерия “Моят град през 2050 г”</a:t>
            </a:r>
            <a:endParaRPr lang="bg-BG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99992" cy="3429000"/>
          </a:xfrm>
          <a:prstGeom prst="rect">
            <a:avLst/>
          </a:prstGeom>
        </p:spPr>
      </p:pic>
      <p:pic>
        <p:nvPicPr>
          <p:cNvPr id="3" name="Picture 2" descr="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01008"/>
            <a:ext cx="4499992" cy="3356992"/>
          </a:xfrm>
          <a:prstGeom prst="rect">
            <a:avLst/>
          </a:prstGeom>
        </p:spPr>
      </p:pic>
      <p:pic>
        <p:nvPicPr>
          <p:cNvPr id="4" name="Picture 3" descr="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356992"/>
          </a:xfrm>
          <a:prstGeom prst="rect">
            <a:avLst/>
          </a:prstGeom>
        </p:spPr>
      </p:pic>
      <p:pic>
        <p:nvPicPr>
          <p:cNvPr id="3" name="Picture 2" descr="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0"/>
            <a:ext cx="4499992" cy="3356992"/>
          </a:xfrm>
          <a:prstGeom prst="rect">
            <a:avLst/>
          </a:prstGeom>
        </p:spPr>
      </p:pic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5" name="Picture 4" descr="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429000"/>
            <a:ext cx="4499992" cy="3429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99992" cy="3356992"/>
          </a:xfrm>
          <a:prstGeom prst="rect">
            <a:avLst/>
          </a:prstGeom>
        </p:spPr>
      </p:pic>
      <p:pic>
        <p:nvPicPr>
          <p:cNvPr id="3" name="Picture 2" descr="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356992"/>
          </a:xfrm>
          <a:prstGeom prst="rect">
            <a:avLst/>
          </a:prstGeom>
        </p:spPr>
      </p:pic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499992" cy="3429000"/>
          </a:xfrm>
          <a:prstGeom prst="rect">
            <a:avLst/>
          </a:prstGeom>
        </p:spPr>
      </p:pic>
      <p:pic>
        <p:nvPicPr>
          <p:cNvPr id="5" name="Picture 4" descr="1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52536" y="2852936"/>
            <a:ext cx="964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Картинна галерия в хотел “Банско СПА Холидейз”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132856"/>
            <a:ext cx="5779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solidFill>
                  <a:srgbClr val="002060"/>
                </a:solidFill>
              </a:rPr>
              <a:t>Първа представителна изява</a:t>
            </a:r>
          </a:p>
          <a:p>
            <a:pPr algn="ctr"/>
            <a:endParaRPr lang="bg-BG" sz="3600" b="1" dirty="0" smtClean="0">
              <a:solidFill>
                <a:srgbClr val="002060"/>
              </a:solidFill>
            </a:endParaRPr>
          </a:p>
          <a:p>
            <a:pPr algn="ctr"/>
            <a:r>
              <a:rPr lang="bg-BG" sz="3600" b="1" dirty="0" smtClean="0">
                <a:solidFill>
                  <a:srgbClr val="002060"/>
                </a:solidFill>
              </a:rPr>
              <a:t>17.05.2012 г.</a:t>
            </a:r>
            <a:endParaRPr lang="bg-BG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99992" cy="3356992"/>
          </a:xfrm>
          <a:prstGeom prst="rect">
            <a:avLst/>
          </a:prstGeom>
        </p:spPr>
      </p:pic>
      <p:pic>
        <p:nvPicPr>
          <p:cNvPr id="3" name="Picture 2" descr="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356992"/>
          </a:xfrm>
          <a:prstGeom prst="rect">
            <a:avLst/>
          </a:prstGeom>
        </p:spPr>
      </p:pic>
      <p:pic>
        <p:nvPicPr>
          <p:cNvPr id="4" name="Picture 3" descr="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499992" cy="3429000"/>
          </a:xfrm>
          <a:prstGeom prst="rect">
            <a:avLst/>
          </a:prstGeom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0"/>
            <a:ext cx="4680520" cy="6858000"/>
          </a:xfrm>
          <a:prstGeom prst="rect">
            <a:avLst/>
          </a:prstGeom>
        </p:spPr>
      </p:pic>
      <p:pic>
        <p:nvPicPr>
          <p:cNvPr id="3" name="Picture 2" descr="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4626" y="5805264"/>
            <a:ext cx="2402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002060"/>
                </a:solidFill>
              </a:rPr>
              <a:t>Изложение на</a:t>
            </a:r>
          </a:p>
          <a:p>
            <a:pPr algn="ctr"/>
            <a:r>
              <a:rPr lang="bg-BG" sz="2400" b="1" dirty="0" smtClean="0">
                <a:solidFill>
                  <a:srgbClr val="002060"/>
                </a:solidFill>
              </a:rPr>
              <a:t>мини компании</a:t>
            </a:r>
            <a:endParaRPr lang="bg-BG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71798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solidFill>
                  <a:srgbClr val="002060"/>
                </a:solidFill>
              </a:rPr>
              <a:t>Втора представителна изява</a:t>
            </a:r>
          </a:p>
          <a:p>
            <a:pPr algn="ctr"/>
            <a:endParaRPr lang="bg-BG" sz="3600" b="1" dirty="0" smtClean="0">
              <a:solidFill>
                <a:srgbClr val="002060"/>
              </a:solidFill>
            </a:endParaRPr>
          </a:p>
          <a:p>
            <a:pPr algn="ctr"/>
            <a:r>
              <a:rPr lang="bg-BG" sz="3600" b="1" dirty="0" smtClean="0">
                <a:solidFill>
                  <a:srgbClr val="002060"/>
                </a:solidFill>
              </a:rPr>
              <a:t>29.05.2012 г.</a:t>
            </a:r>
          </a:p>
          <a:p>
            <a:pPr algn="ctr"/>
            <a:endParaRPr lang="bg-BG" sz="3600" b="1" dirty="0" smtClean="0">
              <a:solidFill>
                <a:srgbClr val="002060"/>
              </a:solidFill>
            </a:endParaRPr>
          </a:p>
          <a:p>
            <a:pPr algn="ctr"/>
            <a:r>
              <a:rPr lang="bg-BG" sz="3600" b="1" dirty="0" smtClean="0">
                <a:solidFill>
                  <a:srgbClr val="002060"/>
                </a:solidFill>
              </a:rPr>
              <a:t> “Малките в действие”</a:t>
            </a:r>
          </a:p>
          <a:p>
            <a:pPr algn="ctr"/>
            <a:endParaRPr lang="bg-BG" sz="3600" b="1" dirty="0" smtClean="0">
              <a:solidFill>
                <a:srgbClr val="002060"/>
              </a:solidFill>
            </a:endParaRPr>
          </a:p>
          <a:p>
            <a:pPr algn="ctr"/>
            <a:r>
              <a:rPr lang="bg-BG" sz="3600" b="1" dirty="0" smtClean="0">
                <a:solidFill>
                  <a:srgbClr val="002060"/>
                </a:solidFill>
              </a:rPr>
              <a:t>Закриване на програмата</a:t>
            </a:r>
          </a:p>
          <a:p>
            <a:pPr algn="ctr"/>
            <a:endParaRPr lang="bg-BG" sz="3600" b="1" dirty="0" smtClean="0">
              <a:solidFill>
                <a:srgbClr val="002060"/>
              </a:solidFill>
            </a:endParaRPr>
          </a:p>
          <a:p>
            <a:pPr algn="ctr"/>
            <a:r>
              <a:rPr lang="bg-BG" sz="3600" b="1" dirty="0" smtClean="0">
                <a:solidFill>
                  <a:srgbClr val="002060"/>
                </a:solidFill>
              </a:rPr>
              <a:t>Връчване на сертификати</a:t>
            </a:r>
          </a:p>
        </p:txBody>
      </p:sp>
    </p:spTree>
  </p:cSld>
  <p:clrMapOvr>
    <a:masterClrMapping/>
  </p:clrMapOvr>
  <p:transition spd="slow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99992" cy="3356992"/>
          </a:xfrm>
          <a:prstGeom prst="rect">
            <a:avLst/>
          </a:prstGeom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356992"/>
          </a:xfrm>
          <a:prstGeom prst="rect">
            <a:avLst/>
          </a:prstGeom>
        </p:spPr>
      </p:pic>
      <p:pic>
        <p:nvPicPr>
          <p:cNvPr id="4" name="Picture 3" descr="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499992" cy="3429000"/>
          </a:xfrm>
          <a:prstGeom prst="rect">
            <a:avLst/>
          </a:prstGeom>
        </p:spPr>
      </p:pic>
      <p:pic>
        <p:nvPicPr>
          <p:cNvPr id="5" name="Picture 4" descr="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7984" y="5733256"/>
            <a:ext cx="4711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Арх. Василка Стойчева</a:t>
            </a:r>
          </a:p>
          <a:p>
            <a:pPr algn="ctr"/>
            <a:r>
              <a:rPr lang="bg-BG" sz="2800" b="1" dirty="0" smtClean="0"/>
              <a:t> нашият бизнес-консултант</a:t>
            </a:r>
            <a:endParaRPr lang="bg-BG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356992"/>
          </a:xfrm>
          <a:prstGeom prst="rect">
            <a:avLst/>
          </a:prstGeom>
        </p:spPr>
      </p:pic>
      <p:pic>
        <p:nvPicPr>
          <p:cNvPr id="3" name="Picture 2" descr="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0"/>
            <a:ext cx="4499992" cy="3356992"/>
          </a:xfrm>
          <a:prstGeom prst="rect">
            <a:avLst/>
          </a:prstGeom>
        </p:spPr>
      </p:pic>
      <p:pic>
        <p:nvPicPr>
          <p:cNvPr id="4" name="Picture 3" descr="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5" name="Picture 4" descr="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429000"/>
            <a:ext cx="4499992" cy="3429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616530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bg1"/>
                </a:solidFill>
              </a:rPr>
              <a:t>Състезание “Малките в действие”</a:t>
            </a:r>
            <a:endParaRPr lang="bg-BG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bg1"/>
                </a:solidFill>
              </a:rPr>
              <a:t>За решаване на бизнес предизвикателството </a:t>
            </a:r>
          </a:p>
          <a:p>
            <a:pPr algn="ctr"/>
            <a:r>
              <a:rPr lang="bg-BG" sz="2800" b="1" dirty="0" smtClean="0">
                <a:solidFill>
                  <a:schemeClr val="bg1"/>
                </a:solidFill>
              </a:rPr>
              <a:t> ни помагат нашите бизнес консултанти</a:t>
            </a:r>
            <a:endParaRPr lang="bg-BG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284984"/>
          </a:xfrm>
          <a:prstGeom prst="rect">
            <a:avLst/>
          </a:prstGeom>
        </p:spPr>
      </p:pic>
      <p:pic>
        <p:nvPicPr>
          <p:cNvPr id="3" name="Picture 2" descr="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56992"/>
            <a:ext cx="4572000" cy="3501008"/>
          </a:xfrm>
          <a:prstGeom prst="rect">
            <a:avLst/>
          </a:prstGeom>
        </p:spPr>
      </p:pic>
      <p:pic>
        <p:nvPicPr>
          <p:cNvPr id="4" name="Picture 3" descr="S630184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56992"/>
            <a:ext cx="4499992" cy="3501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980728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002060"/>
                </a:solidFill>
              </a:rPr>
              <a:t>Екипите представят</a:t>
            </a:r>
          </a:p>
          <a:p>
            <a:pPr algn="ctr"/>
            <a:r>
              <a:rPr lang="bg-BG" sz="2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bg-BG" sz="2800" b="1" dirty="0" smtClean="0">
                <a:solidFill>
                  <a:srgbClr val="002060"/>
                </a:solidFill>
              </a:rPr>
              <a:t>своите проекти</a:t>
            </a:r>
            <a:endParaRPr lang="bg-BG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7727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Малките предприемачи получават сертификати и награди за постижения</a:t>
            </a:r>
            <a:endParaRPr lang="bg-BG" sz="2800" b="1" dirty="0"/>
          </a:p>
        </p:txBody>
      </p:sp>
    </p:spTree>
  </p:cSld>
  <p:clrMapOvr>
    <a:masterClrMapping/>
  </p:clrMapOvr>
  <p:transition spd="slow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/>
              <a:t>Ще продължим да учим и да се забавляваме!</a:t>
            </a:r>
            <a:endParaRPr lang="bg-BG" sz="3600" b="1" dirty="0"/>
          </a:p>
        </p:txBody>
      </p:sp>
    </p:spTree>
  </p:cSld>
  <p:clrMapOvr>
    <a:masterClrMapping/>
  </p:clrMapOvr>
  <p:transition spd="slow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400" dirty="0" smtClean="0">
              <a:solidFill>
                <a:srgbClr val="002060"/>
              </a:solidFill>
            </a:endParaRPr>
          </a:p>
          <a:p>
            <a:pPr algn="ctr"/>
            <a:endParaRPr lang="bg-BG" sz="2400" dirty="0" smtClean="0">
              <a:solidFill>
                <a:srgbClr val="002060"/>
              </a:solidFill>
            </a:endParaRPr>
          </a:p>
          <a:p>
            <a:pPr algn="ctr"/>
            <a:endParaRPr lang="bg-BG" sz="2400" dirty="0" smtClean="0">
              <a:solidFill>
                <a:srgbClr val="002060"/>
              </a:solidFill>
            </a:endParaRPr>
          </a:p>
          <a:p>
            <a:pPr algn="ctr"/>
            <a:r>
              <a:rPr lang="bg-BG" sz="3600" b="1" dirty="0" smtClean="0">
                <a:solidFill>
                  <a:srgbClr val="002060"/>
                </a:solidFill>
              </a:rPr>
              <a:t>Благодаря за вниманието!</a:t>
            </a:r>
          </a:p>
          <a:p>
            <a:pPr algn="ctr"/>
            <a:endParaRPr lang="bg-BG" sz="2400" dirty="0" smtClean="0">
              <a:solidFill>
                <a:srgbClr val="002060"/>
              </a:solidFill>
            </a:endParaRPr>
          </a:p>
          <a:p>
            <a:pPr algn="ctr"/>
            <a:endParaRPr lang="bg-BG" sz="2400" dirty="0" smtClean="0">
              <a:solidFill>
                <a:srgbClr val="002060"/>
              </a:solidFill>
            </a:endParaRPr>
          </a:p>
          <a:p>
            <a:pPr algn="ctr"/>
            <a:endParaRPr lang="bg-BG" sz="2400" dirty="0" smtClean="0">
              <a:solidFill>
                <a:srgbClr val="002060"/>
              </a:solidFill>
            </a:endParaRPr>
          </a:p>
          <a:p>
            <a:pPr algn="ctr"/>
            <a:endParaRPr lang="bg-BG" sz="2400" dirty="0" smtClean="0">
              <a:solidFill>
                <a:srgbClr val="002060"/>
              </a:solidFill>
            </a:endParaRPr>
          </a:p>
          <a:p>
            <a:pPr algn="ctr"/>
            <a:r>
              <a:rPr lang="bg-BG" sz="2800" b="1" dirty="0" smtClean="0">
                <a:solidFill>
                  <a:srgbClr val="002060"/>
                </a:solidFill>
              </a:rPr>
              <a:t>  Изготвил: Милена Ковачева</a:t>
            </a:r>
          </a:p>
          <a:p>
            <a:pPr algn="r"/>
            <a:endParaRPr lang="bg-BG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ръх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Връх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698</TotalTime>
  <Words>572</Words>
  <Application>Microsoft Office PowerPoint</Application>
  <PresentationFormat>Презентация на цял екран (4:3)</PresentationFormat>
  <Paragraphs>153</Paragraphs>
  <Slides>99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99</vt:i4>
      </vt:variant>
    </vt:vector>
  </HeadingPairs>
  <TitlesOfParts>
    <vt:vector size="100" baseType="lpstr">
      <vt:lpstr>Връх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</dc:creator>
  <cp:lastModifiedBy>User</cp:lastModifiedBy>
  <cp:revision>217</cp:revision>
  <dcterms:created xsi:type="dcterms:W3CDTF">2011-05-31T10:53:34Z</dcterms:created>
  <dcterms:modified xsi:type="dcterms:W3CDTF">2014-11-16T21:01:25Z</dcterms:modified>
</cp:coreProperties>
</file>