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8" r:id="rId4"/>
    <p:sldId id="25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2" r:id="rId18"/>
    <p:sldId id="259" r:id="rId19"/>
    <p:sldId id="260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4" r:id="rId31"/>
    <p:sldId id="326" r:id="rId32"/>
    <p:sldId id="327" r:id="rId33"/>
    <p:sldId id="325" r:id="rId34"/>
    <p:sldId id="323" r:id="rId35"/>
    <p:sldId id="261" r:id="rId36"/>
    <p:sldId id="328" r:id="rId37"/>
    <p:sldId id="262" r:id="rId38"/>
    <p:sldId id="263" r:id="rId39"/>
    <p:sldId id="265" r:id="rId40"/>
    <p:sldId id="266" r:id="rId41"/>
    <p:sldId id="264" r:id="rId42"/>
    <p:sldId id="267" r:id="rId43"/>
    <p:sldId id="269" r:id="rId44"/>
    <p:sldId id="270" r:id="rId45"/>
    <p:sldId id="272" r:id="rId46"/>
    <p:sldId id="268" r:id="rId47"/>
    <p:sldId id="271" r:id="rId48"/>
    <p:sldId id="273" r:id="rId49"/>
    <p:sldId id="274" r:id="rId50"/>
    <p:sldId id="275" r:id="rId51"/>
    <p:sldId id="277" r:id="rId52"/>
    <p:sldId id="279" r:id="rId53"/>
    <p:sldId id="276" r:id="rId54"/>
    <p:sldId id="278" r:id="rId55"/>
    <p:sldId id="280" r:id="rId56"/>
    <p:sldId id="281" r:id="rId57"/>
    <p:sldId id="282" r:id="rId58"/>
    <p:sldId id="285" r:id="rId59"/>
    <p:sldId id="284" r:id="rId60"/>
    <p:sldId id="286" r:id="rId61"/>
    <p:sldId id="287" r:id="rId62"/>
    <p:sldId id="288" r:id="rId63"/>
    <p:sldId id="289" r:id="rId64"/>
    <p:sldId id="290" r:id="rId65"/>
    <p:sldId id="291" r:id="rId66"/>
    <p:sldId id="292" r:id="rId67"/>
    <p:sldId id="293" r:id="rId68"/>
    <p:sldId id="294" r:id="rId69"/>
    <p:sldId id="295" r:id="rId70"/>
    <p:sldId id="296" r:id="rId71"/>
    <p:sldId id="297" r:id="rId72"/>
    <p:sldId id="330" r:id="rId7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8.11.2014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83341" y="476672"/>
            <a:ext cx="6777318" cy="2808312"/>
          </a:xfrm>
        </p:spPr>
        <p:txBody>
          <a:bodyPr>
            <a:normAutofit fontScale="90000"/>
          </a:bodyPr>
          <a:lstStyle/>
          <a:p>
            <a:r>
              <a:rPr lang="bg-BG" sz="2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bg-BG" sz="2000" dirty="0">
                <a:solidFill>
                  <a:srgbClr val="000000"/>
                </a:solidFill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>
                <a:latin typeface="Times New Roman"/>
              </a:rPr>
              <a:t> </a:t>
            </a:r>
            <a:br>
              <a:rPr lang="bg-BG" sz="2000" dirty="0">
                <a:latin typeface="Times New Roman"/>
              </a:rPr>
            </a:br>
            <a:r>
              <a:rPr lang="en-US" sz="2000" dirty="0" smtClean="0">
                <a:latin typeface="Times New Roman"/>
              </a:rPr>
              <a:t/>
            </a:r>
            <a:br>
              <a:rPr lang="en-US" sz="2000" dirty="0" smtClean="0">
                <a:latin typeface="Times New Roman"/>
              </a:rPr>
            </a:br>
            <a:r>
              <a:rPr lang="en-US" sz="2000" dirty="0">
                <a:latin typeface="Times New Roman"/>
              </a:rPr>
              <a:t/>
            </a:r>
            <a:br>
              <a:rPr lang="en-US" sz="2000" dirty="0">
                <a:latin typeface="Times New Roman"/>
              </a:rPr>
            </a:br>
            <a:r>
              <a:rPr lang="en-US" sz="2000" dirty="0" smtClean="0">
                <a:latin typeface="Times New Roman"/>
              </a:rPr>
              <a:t/>
            </a:r>
            <a:br>
              <a:rPr lang="en-US" sz="2000" dirty="0" smtClean="0">
                <a:latin typeface="Times New Roman"/>
              </a:rPr>
            </a:br>
            <a:r>
              <a:rPr lang="en-US" sz="2000" dirty="0">
                <a:latin typeface="Times New Roman"/>
              </a:rPr>
              <a:t/>
            </a:r>
            <a:br>
              <a:rPr lang="en-US" sz="2000" dirty="0">
                <a:latin typeface="Times New Roman"/>
              </a:rPr>
            </a:br>
            <a:r>
              <a:rPr lang="en-US" sz="2000" dirty="0" smtClean="0">
                <a:latin typeface="Times New Roman"/>
              </a:rPr>
              <a:t/>
            </a:r>
            <a:br>
              <a:rPr lang="en-US" sz="2000" dirty="0" smtClean="0">
                <a:latin typeface="Times New Roman"/>
              </a:rPr>
            </a:br>
            <a:r>
              <a:rPr lang="en-US" sz="2000" dirty="0">
                <a:latin typeface="Times New Roman"/>
              </a:rPr>
              <a:t/>
            </a:r>
            <a:br>
              <a:rPr lang="en-US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2000" dirty="0" smtClean="0">
                <a:latin typeface="Times New Roman"/>
              </a:rPr>
              <a:t/>
            </a:r>
            <a:br>
              <a:rPr lang="bg-BG" sz="2000" dirty="0" smtClean="0">
                <a:latin typeface="Times New Roman"/>
              </a:rPr>
            </a:br>
            <a:r>
              <a:rPr lang="bg-BG" sz="2000" dirty="0">
                <a:latin typeface="Times New Roman"/>
              </a:rPr>
              <a:t/>
            </a:r>
            <a:br>
              <a:rPr lang="bg-BG" sz="2000" dirty="0">
                <a:latin typeface="Times New Roman"/>
              </a:rPr>
            </a:br>
            <a:r>
              <a:rPr lang="bg-BG" sz="3600" b="1" dirty="0" smtClean="0">
                <a:latin typeface="Times New Roman"/>
              </a:rPr>
              <a:t>Основни </a:t>
            </a:r>
            <a:r>
              <a:rPr lang="bg-BG" sz="3600" b="1" dirty="0">
                <a:latin typeface="Times New Roman"/>
              </a:rPr>
              <a:t>нормативни документи, </a:t>
            </a:r>
            <a:r>
              <a:rPr lang="bg-BG" sz="3600" dirty="0">
                <a:latin typeface="Times New Roman"/>
              </a:rPr>
              <a:t/>
            </a:r>
            <a:br>
              <a:rPr lang="bg-BG" sz="3600" dirty="0">
                <a:latin typeface="Times New Roman"/>
              </a:rPr>
            </a:br>
            <a:r>
              <a:rPr lang="ru-RU" sz="3600" b="1" dirty="0">
                <a:latin typeface="Times New Roman"/>
              </a:rPr>
              <a:t>на </a:t>
            </a:r>
            <a:r>
              <a:rPr lang="ru-RU" sz="3600" b="1" dirty="0" err="1">
                <a:latin typeface="Times New Roman"/>
              </a:rPr>
              <a:t>които</a:t>
            </a:r>
            <a:r>
              <a:rPr lang="ru-RU" sz="3600" b="1" dirty="0">
                <a:latin typeface="Times New Roman"/>
              </a:rPr>
              <a:t> се </a:t>
            </a:r>
            <a:r>
              <a:rPr lang="ru-RU" sz="3600" b="1" dirty="0" err="1">
                <a:latin typeface="Times New Roman"/>
              </a:rPr>
              <a:t>основава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b="1" dirty="0" err="1">
                <a:latin typeface="Times New Roman"/>
              </a:rPr>
              <a:t>обучението</a:t>
            </a:r>
            <a:r>
              <a:rPr lang="ru-RU" sz="3600" b="1" dirty="0">
                <a:latin typeface="Times New Roman"/>
              </a:rPr>
              <a:t> на </a:t>
            </a:r>
            <a:r>
              <a:rPr lang="ru-RU" sz="3600" b="1" dirty="0" err="1">
                <a:latin typeface="Times New Roman"/>
              </a:rPr>
              <a:t>деца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dirty="0">
                <a:latin typeface="Times New Roman"/>
              </a:rPr>
              <a:t/>
            </a:r>
            <a:br>
              <a:rPr lang="ru-RU" sz="3600" dirty="0">
                <a:latin typeface="Times New Roman"/>
              </a:rPr>
            </a:br>
            <a:r>
              <a:rPr lang="ru-RU" sz="3600" b="1" dirty="0">
                <a:latin typeface="Times New Roman"/>
              </a:rPr>
              <a:t>и </a:t>
            </a:r>
            <a:r>
              <a:rPr lang="ru-RU" sz="3600" b="1" dirty="0" err="1">
                <a:latin typeface="Times New Roman"/>
              </a:rPr>
              <a:t>ученици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b="1" dirty="0" err="1">
                <a:latin typeface="Times New Roman"/>
              </a:rPr>
              <a:t>със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b="1" dirty="0" err="1">
                <a:latin typeface="Times New Roman"/>
              </a:rPr>
              <a:t>специални</a:t>
            </a:r>
            <a:r>
              <a:rPr lang="ru-RU" sz="3600" b="1" dirty="0">
                <a:latin typeface="Times New Roman"/>
              </a:rPr>
              <a:t> </a:t>
            </a:r>
            <a:r>
              <a:rPr lang="ru-RU" sz="3600" b="1" dirty="0" err="1">
                <a:latin typeface="Times New Roman"/>
              </a:rPr>
              <a:t>образователни</a:t>
            </a:r>
            <a:r>
              <a:rPr lang="ru-RU" sz="3600" b="1" dirty="0">
                <a:latin typeface="Times New Roman"/>
              </a:rPr>
              <a:t> потребности /СОП/ </a:t>
            </a:r>
            <a:endParaRPr lang="bg-BG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58828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83. (1)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Индивидуалната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включва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занятия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изпити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текущи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проверки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ако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това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предвидено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утвърден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директора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(2)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Индивидуалната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здравословни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причини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удостоверени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медицински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документ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издаден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съответната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лекарска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комисия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могат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присъствена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30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последователни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429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4421013"/>
          </a:xfrm>
        </p:spPr>
        <p:txBody>
          <a:bodyPr>
            <a:no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(3)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случаите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2, т. 1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домашни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болнични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медицински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документ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издаден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лекарска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комисия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осигурява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8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12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седмично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болнични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населеното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място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часове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определено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началника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чиято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територия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намира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лечебното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заведение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болнична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помощ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Знанията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уменията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2, т. 1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чрез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текущи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проверки</a:t>
            </a: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813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421013"/>
          </a:xfrm>
        </p:spPr>
        <p:txBody>
          <a:bodyPr>
            <a:normAutofit fontScale="85000" lnSpcReduction="200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84а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дневна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няколко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(2)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екипът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37,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3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препоръчва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тази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(3)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извършва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101,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7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провежда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осъществява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няколко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(5)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осъществява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102,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4.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(6)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часове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знанията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уменията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чрез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текущи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проверки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(7)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провежда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тридесет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броя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часове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който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извършва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225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193232" cy="3877815"/>
          </a:xfrm>
        </p:spPr>
        <p:txBody>
          <a:bodyPr>
            <a:normAutofit fontScale="85000" lnSpcReduction="100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85. (1)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самостоятелна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83,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84,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2, т. 1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84а,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2,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навършили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16-годишна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възраст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желаещи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променят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80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81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82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83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84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подават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писмено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заявление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директора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(2)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дневна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вечерна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задочна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самостоятелна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могат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променят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година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Промяната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допуска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занятия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преминава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дневна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вечерна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задочна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самостоятелна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комбинирана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дневна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03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349005"/>
          </a:xfrm>
        </p:spPr>
        <p:txBody>
          <a:bodyPr>
            <a:normAutofit lnSpcReduction="100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101. (6)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Индивидуалният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разработва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учебната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година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разпределение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учебното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различно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</a:t>
            </a: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Индивидуалният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потребнос­ти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съдържа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само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определени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а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сензорни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увреждания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и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bg-BG" sz="1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Чл. 102. (4)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случаите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</a:rPr>
              <a:t>. 101,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</a:rPr>
              <a:t>. 6 и 7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обучението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учениците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всеки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предмет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индивидуалния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учебен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план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екипът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</a:rPr>
              <a:t>. 37,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</a:rPr>
              <a:t>. 3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съвместно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с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учителя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съответния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учебен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предмет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разработва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индивидуална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учебна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програма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която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утвърждава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директора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</a:rPr>
              <a:t>училището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98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111. 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(7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общообразователния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минимум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етап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степен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обективни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причини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повтарят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(8) </a:t>
            </a:r>
            <a:r>
              <a:rPr lang="en-US" sz="20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усвояват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държавните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изисквания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съдържание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обективни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причини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екипът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разработва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програма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учебния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който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работи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307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609653"/>
          </a:xfrm>
        </p:spPr>
        <p:txBody>
          <a:bodyPr>
            <a:normAutofit fontScale="85000" lnSpcReduction="20000"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114. (1)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застрашени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отпадане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помощта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съвместно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общината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настоятелства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създава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допълнителни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възможности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провежда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708660" indent="-342900" algn="just" fontAlgn="ctr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психологопедагогическо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въздействие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900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допълнителна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занятия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през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ваканциите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извънкласни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извънучилищни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дейности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съобразени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интересите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4.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консултации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насочване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към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професионално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съобразно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възрастта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интересите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(2) </a:t>
            </a: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постъпват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I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без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удостоверение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завършена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подготвителна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група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подготвителен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удостоверението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завършена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подготвителна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група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подготвителен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посочено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нямат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готовност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помощта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съвместно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общината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училищното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настоятелство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организации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организира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провежда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подходящи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форми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допълнителна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през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етап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основното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включително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допълнително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усвояване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книжовния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български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език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9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endParaRPr lang="bg-BG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87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128.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(1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Учителят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задължения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bg-BG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изпълнява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нормата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задължителна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преподавателска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задължения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включени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длъжностната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характеристика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bg-BG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(4)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Правилникът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дейността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детската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градина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обслужващото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звено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предвиди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задължения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доколкото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противоречат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този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правилник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6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lvl="0" indent="0" algn="just" fontAlgn="ctr">
              <a:lnSpc>
                <a:spcPct val="115000"/>
              </a:lnSpc>
              <a:buClr>
                <a:srgbClr val="873624"/>
              </a:buClr>
              <a:buNone/>
            </a:pPr>
            <a:r>
              <a:rPr lang="en-US" sz="1800" dirty="0" err="1">
                <a:latin typeface="Times New Roman"/>
                <a:ea typeface="Times New Roman"/>
              </a:rPr>
              <a:t>Чл</a:t>
            </a:r>
            <a:r>
              <a:rPr lang="en-US" sz="1800" dirty="0">
                <a:latin typeface="Times New Roman"/>
                <a:ea typeface="Times New Roman"/>
              </a:rPr>
              <a:t>. 140б.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4)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Мярката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139,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4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налага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поведението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резултат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увреждането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нарушението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здравето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bg-BG" sz="1800" dirty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bg-BG" sz="1800" i="1" dirty="0">
                <a:solidFill>
                  <a:schemeClr val="tx1"/>
                </a:solidFill>
                <a:ea typeface="Times New Roman"/>
                <a:cs typeface="Times New Roman"/>
              </a:rPr>
              <a:t>(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(4)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Когато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ученикът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пречи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учителя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и/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съучениците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време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учебен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учителят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отстрани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края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учебния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bg-BG" sz="1600" i="1" dirty="0">
                <a:solidFill>
                  <a:schemeClr val="tx1"/>
                </a:solidFill>
                <a:ea typeface="Times New Roman"/>
                <a:cs typeface="Times New Roman"/>
              </a:rPr>
              <a:t>)</a:t>
            </a:r>
            <a:endParaRPr lang="bg-BG" sz="1400" i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endParaRPr lang="bg-BG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979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/>
              </a:rPr>
              <a:t>С </a:t>
            </a:r>
            <a:r>
              <a:rPr lang="ru-RU" sz="1800" dirty="0" err="1">
                <a:latin typeface="Times New Roman"/>
              </a:rPr>
              <a:t>този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правилник</a:t>
            </a:r>
            <a:r>
              <a:rPr lang="ru-RU" sz="1800" dirty="0">
                <a:latin typeface="Times New Roman"/>
              </a:rPr>
              <a:t> се </a:t>
            </a:r>
            <a:r>
              <a:rPr lang="ru-RU" sz="1800" dirty="0" err="1">
                <a:latin typeface="Times New Roman"/>
              </a:rPr>
              <a:t>уреждат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функциите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дейността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управлението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ресурсните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центрове</a:t>
            </a:r>
            <a:r>
              <a:rPr lang="ru-RU" sz="1800" dirty="0">
                <a:latin typeface="Times New Roman"/>
              </a:rPr>
              <a:t> за </a:t>
            </a:r>
            <a:r>
              <a:rPr lang="ru-RU" sz="1800" dirty="0" err="1">
                <a:latin typeface="Times New Roman"/>
              </a:rPr>
              <a:t>подпомагане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интегрираното</a:t>
            </a:r>
            <a:r>
              <a:rPr lang="ru-RU" sz="1800" dirty="0">
                <a:latin typeface="Times New Roman"/>
              </a:rPr>
              <a:t> обучение и </a:t>
            </a:r>
            <a:r>
              <a:rPr lang="ru-RU" sz="1800" dirty="0" err="1">
                <a:latin typeface="Times New Roman"/>
              </a:rPr>
              <a:t>възпитание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деца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ученици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със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специални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образователни</a:t>
            </a:r>
            <a:r>
              <a:rPr lang="ru-RU" sz="1800" dirty="0">
                <a:latin typeface="Times New Roman"/>
              </a:rPr>
              <a:t> потребности, </a:t>
            </a:r>
            <a:r>
              <a:rPr lang="ru-RU" sz="1800" dirty="0" err="1">
                <a:latin typeface="Times New Roman"/>
              </a:rPr>
              <a:t>които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са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държавни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обслужващи</a:t>
            </a:r>
            <a:r>
              <a:rPr lang="ru-RU" sz="1800" dirty="0">
                <a:latin typeface="Times New Roman"/>
              </a:rPr>
              <a:t> звена - </a:t>
            </a:r>
            <a:r>
              <a:rPr lang="ru-RU" sz="1800" dirty="0" err="1">
                <a:latin typeface="Times New Roman"/>
              </a:rPr>
              <a:t>извънучилищни</a:t>
            </a:r>
            <a:r>
              <a:rPr lang="ru-RU" sz="1800" dirty="0">
                <a:latin typeface="Times New Roman"/>
              </a:rPr>
              <a:t> педагогически учреждения, в </a:t>
            </a:r>
            <a:r>
              <a:rPr lang="ru-RU" sz="1800" dirty="0" err="1">
                <a:latin typeface="Times New Roman"/>
              </a:rPr>
              <a:t>системата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народната</a:t>
            </a:r>
            <a:r>
              <a:rPr lang="ru-RU" sz="1800" dirty="0">
                <a:latin typeface="Times New Roman"/>
              </a:rPr>
              <a:t> просвета, </a:t>
            </a:r>
            <a:r>
              <a:rPr lang="ru-RU" sz="1800" dirty="0" err="1">
                <a:latin typeface="Times New Roman"/>
              </a:rPr>
              <a:t>открити</a:t>
            </a:r>
            <a:r>
              <a:rPr lang="ru-RU" sz="1800" dirty="0">
                <a:latin typeface="Times New Roman"/>
              </a:rPr>
              <a:t> на </a:t>
            </a:r>
            <a:r>
              <a:rPr lang="ru-RU" sz="1800" dirty="0" err="1">
                <a:latin typeface="Times New Roman"/>
              </a:rPr>
              <a:t>територията</a:t>
            </a:r>
            <a:r>
              <a:rPr lang="ru-RU" sz="1800" dirty="0">
                <a:latin typeface="Times New Roman"/>
              </a:rPr>
              <a:t> на всяка </a:t>
            </a:r>
            <a:r>
              <a:rPr lang="ru-RU" sz="1800" dirty="0" err="1">
                <a:latin typeface="Times New Roman"/>
              </a:rPr>
              <a:t>област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smtClean="0">
                <a:latin typeface="Times New Roman"/>
              </a:rPr>
              <a:t>в </a:t>
            </a:r>
            <a:r>
              <a:rPr lang="ru-RU" sz="1800" dirty="0" err="1" smtClean="0">
                <a:latin typeface="Times New Roman"/>
              </a:rPr>
              <a:t>страната</a:t>
            </a:r>
            <a:r>
              <a:rPr lang="ru-RU" sz="1800" dirty="0">
                <a:latin typeface="Times New Roman"/>
              </a:rPr>
              <a:t>. </a:t>
            </a:r>
            <a:r>
              <a:rPr lang="ru-RU" sz="1800" dirty="0" err="1">
                <a:latin typeface="Times New Roman"/>
              </a:rPr>
              <a:t>Ресурсните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центрове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имат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консултативна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образователно-възпитателна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рехабилитационна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координираща</a:t>
            </a:r>
            <a:r>
              <a:rPr lang="ru-RU" sz="1800" dirty="0">
                <a:latin typeface="Times New Roman"/>
              </a:rPr>
              <a:t> функция и </a:t>
            </a:r>
            <a:r>
              <a:rPr lang="ru-RU" sz="1800" dirty="0" err="1">
                <a:latin typeface="Times New Roman"/>
              </a:rPr>
              <a:t>осъществяват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своята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дейност</a:t>
            </a:r>
            <a:r>
              <a:rPr lang="ru-RU" sz="1800" dirty="0">
                <a:latin typeface="Times New Roman"/>
              </a:rPr>
              <a:t> чрез </a:t>
            </a:r>
            <a:r>
              <a:rPr lang="ru-RU" sz="1800" dirty="0" err="1">
                <a:latin typeface="Times New Roman"/>
              </a:rPr>
              <a:t>екип</a:t>
            </a:r>
            <a:r>
              <a:rPr lang="ru-RU" sz="1800" dirty="0">
                <a:latin typeface="Times New Roman"/>
              </a:rPr>
              <a:t> от </a:t>
            </a:r>
            <a:r>
              <a:rPr lang="ru-RU" sz="1800" dirty="0" err="1">
                <a:latin typeface="Times New Roman"/>
              </a:rPr>
              <a:t>специалисти</a:t>
            </a:r>
            <a:r>
              <a:rPr lang="ru-RU" sz="1800" dirty="0">
                <a:latin typeface="Times New Roman"/>
              </a:rPr>
              <a:t>, в </a:t>
            </a:r>
            <a:r>
              <a:rPr lang="ru-RU" sz="1800" dirty="0" err="1">
                <a:latin typeface="Times New Roman"/>
              </a:rPr>
              <a:t>който</a:t>
            </a:r>
            <a:r>
              <a:rPr lang="ru-RU" sz="1800" dirty="0">
                <a:latin typeface="Times New Roman"/>
              </a:rPr>
              <a:t> се </a:t>
            </a:r>
            <a:r>
              <a:rPr lang="ru-RU" sz="1800" dirty="0" err="1">
                <a:latin typeface="Times New Roman"/>
              </a:rPr>
              <a:t>включват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ресурсни</a:t>
            </a:r>
            <a:r>
              <a:rPr lang="ru-RU" sz="1800" dirty="0">
                <a:latin typeface="Times New Roman"/>
              </a:rPr>
              <a:t> учители, </a:t>
            </a:r>
            <a:r>
              <a:rPr lang="ru-RU" sz="1800" dirty="0" err="1">
                <a:latin typeface="Times New Roman"/>
              </a:rPr>
              <a:t>психолози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логопеди</a:t>
            </a:r>
            <a:r>
              <a:rPr lang="ru-RU" sz="1800" dirty="0">
                <a:latin typeface="Times New Roman"/>
              </a:rPr>
              <a:t>, </a:t>
            </a:r>
            <a:r>
              <a:rPr lang="ru-RU" sz="1800" dirty="0" err="1">
                <a:latin typeface="Times New Roman"/>
              </a:rPr>
              <a:t>рехабилитатори</a:t>
            </a:r>
            <a:r>
              <a:rPr lang="ru-RU" sz="1800" dirty="0">
                <a:latin typeface="Times New Roman"/>
              </a:rPr>
              <a:t> на слуха и говора. Те </a:t>
            </a:r>
            <a:r>
              <a:rPr lang="ru-RU" sz="1800" dirty="0" err="1">
                <a:latin typeface="Times New Roman"/>
              </a:rPr>
              <a:t>провеждат</a:t>
            </a:r>
            <a:r>
              <a:rPr lang="ru-RU" sz="1800" dirty="0">
                <a:latin typeface="Times New Roman"/>
              </a:rPr>
              <a:t> обучения на </a:t>
            </a:r>
            <a:r>
              <a:rPr lang="ru-RU" sz="1800" dirty="0" err="1">
                <a:latin typeface="Times New Roman"/>
              </a:rPr>
              <a:t>деца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ученици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със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специални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образователни</a:t>
            </a:r>
            <a:r>
              <a:rPr lang="ru-RU" sz="1800" dirty="0">
                <a:latin typeface="Times New Roman"/>
              </a:rPr>
              <a:t> потребности </a:t>
            </a:r>
            <a:r>
              <a:rPr lang="ru-RU" sz="1800" dirty="0" err="1">
                <a:latin typeface="Times New Roman"/>
              </a:rPr>
              <a:t>съвместно</a:t>
            </a:r>
            <a:r>
              <a:rPr lang="ru-RU" sz="1800" dirty="0">
                <a:latin typeface="Times New Roman"/>
              </a:rPr>
              <a:t> с </a:t>
            </a:r>
            <a:r>
              <a:rPr lang="ru-RU" sz="1800" dirty="0" err="1">
                <a:latin typeface="Times New Roman"/>
              </a:rPr>
              <a:t>учителите</a:t>
            </a:r>
            <a:r>
              <a:rPr lang="ru-RU" sz="1800" dirty="0">
                <a:latin typeface="Times New Roman"/>
              </a:rPr>
              <a:t> в </a:t>
            </a:r>
            <a:r>
              <a:rPr lang="ru-RU" sz="1800" dirty="0" err="1">
                <a:latin typeface="Times New Roman"/>
              </a:rPr>
              <a:t>групата</a:t>
            </a:r>
            <a:r>
              <a:rPr lang="ru-RU" sz="1800" dirty="0">
                <a:latin typeface="Times New Roman"/>
              </a:rPr>
              <a:t> в </a:t>
            </a:r>
            <a:r>
              <a:rPr lang="ru-RU" sz="1800" dirty="0" err="1">
                <a:latin typeface="Times New Roman"/>
              </a:rPr>
              <a:t>детска</a:t>
            </a:r>
            <a:r>
              <a:rPr lang="ru-RU" sz="1800" dirty="0">
                <a:latin typeface="Times New Roman"/>
              </a:rPr>
              <a:t> градина или в </a:t>
            </a:r>
            <a:r>
              <a:rPr lang="ru-RU" sz="1800" dirty="0" err="1">
                <a:latin typeface="Times New Roman"/>
              </a:rPr>
              <a:t>паралелката</a:t>
            </a:r>
            <a:r>
              <a:rPr lang="ru-RU" sz="1800" dirty="0">
                <a:latin typeface="Times New Roman"/>
              </a:rPr>
              <a:t> в </a:t>
            </a:r>
            <a:r>
              <a:rPr lang="ru-RU" sz="1800" dirty="0" err="1">
                <a:latin typeface="Times New Roman"/>
              </a:rPr>
              <a:t>училището</a:t>
            </a:r>
            <a:r>
              <a:rPr lang="ru-RU" sz="1800" dirty="0">
                <a:latin typeface="Times New Roman"/>
              </a:rPr>
              <a:t>, в </a:t>
            </a:r>
            <a:r>
              <a:rPr lang="ru-RU" sz="1800" dirty="0" err="1">
                <a:latin typeface="Times New Roman"/>
              </a:rPr>
              <a:t>които</a:t>
            </a:r>
            <a:r>
              <a:rPr lang="ru-RU" sz="1800" dirty="0">
                <a:latin typeface="Times New Roman"/>
              </a:rPr>
              <a:t> се </a:t>
            </a:r>
            <a:r>
              <a:rPr lang="ru-RU" sz="1800" dirty="0" err="1">
                <a:latin typeface="Times New Roman"/>
              </a:rPr>
              <a:t>осъществява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интегрирано</a:t>
            </a:r>
            <a:r>
              <a:rPr lang="ru-RU" sz="1800" dirty="0">
                <a:latin typeface="Times New Roman"/>
              </a:rPr>
              <a:t> обучение и </a:t>
            </a:r>
            <a:r>
              <a:rPr lang="ru-RU" sz="1800" dirty="0" err="1">
                <a:latin typeface="Times New Roman"/>
              </a:rPr>
              <a:t>възпитание</a:t>
            </a:r>
            <a:r>
              <a:rPr lang="ru-RU" sz="1800" dirty="0">
                <a:latin typeface="Times New Roman"/>
              </a:rPr>
              <a:t>. </a:t>
            </a:r>
            <a:r>
              <a:rPr lang="ru-RU" sz="1800" dirty="0" err="1">
                <a:latin typeface="Times New Roman"/>
              </a:rPr>
              <a:t>Същевременно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осъществяват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индивидуални</a:t>
            </a:r>
            <a:r>
              <a:rPr lang="ru-RU" sz="1800" dirty="0">
                <a:latin typeface="Times New Roman"/>
              </a:rPr>
              <a:t> или </a:t>
            </a:r>
            <a:r>
              <a:rPr lang="ru-RU" sz="1800" dirty="0" err="1">
                <a:latin typeface="Times New Roman"/>
              </a:rPr>
              <a:t>групови</a:t>
            </a:r>
            <a:r>
              <a:rPr lang="ru-RU" sz="1800" dirty="0">
                <a:latin typeface="Times New Roman"/>
              </a:rPr>
              <a:t> занятия и </a:t>
            </a:r>
            <a:r>
              <a:rPr lang="ru-RU" sz="1800" dirty="0" err="1">
                <a:latin typeface="Times New Roman"/>
              </a:rPr>
              <a:t>консултации</a:t>
            </a:r>
            <a:r>
              <a:rPr lang="ru-RU" sz="1800" dirty="0">
                <a:latin typeface="Times New Roman"/>
              </a:rPr>
              <a:t> в </a:t>
            </a:r>
            <a:r>
              <a:rPr lang="ru-RU" sz="1800" dirty="0" err="1">
                <a:latin typeface="Times New Roman"/>
              </a:rPr>
              <a:t>детските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градини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училищата</a:t>
            </a:r>
            <a:r>
              <a:rPr lang="ru-RU" sz="1800" dirty="0">
                <a:latin typeface="Times New Roman"/>
              </a:rPr>
              <a:t>, в </a:t>
            </a:r>
            <a:r>
              <a:rPr lang="ru-RU" sz="1800" dirty="0" err="1">
                <a:latin typeface="Times New Roman"/>
              </a:rPr>
              <a:t>които</a:t>
            </a:r>
            <a:r>
              <a:rPr lang="ru-RU" sz="1800" dirty="0">
                <a:latin typeface="Times New Roman"/>
              </a:rPr>
              <a:t> се </a:t>
            </a:r>
            <a:r>
              <a:rPr lang="ru-RU" sz="1800" dirty="0" err="1">
                <a:latin typeface="Times New Roman"/>
              </a:rPr>
              <a:t>обучават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интегрирано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деца</a:t>
            </a:r>
            <a:r>
              <a:rPr lang="ru-RU" sz="1800" dirty="0">
                <a:latin typeface="Times New Roman"/>
              </a:rPr>
              <a:t> и </a:t>
            </a:r>
            <a:r>
              <a:rPr lang="ru-RU" sz="1800" dirty="0" err="1">
                <a:latin typeface="Times New Roman"/>
              </a:rPr>
              <a:t>ученици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със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специални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образователни</a:t>
            </a:r>
            <a:r>
              <a:rPr lang="ru-RU" sz="1800" dirty="0">
                <a:latin typeface="Times New Roman"/>
              </a:rPr>
              <a:t> потребности, и в </a:t>
            </a:r>
            <a:r>
              <a:rPr lang="ru-RU" sz="1800" dirty="0" err="1">
                <a:latin typeface="Times New Roman"/>
              </a:rPr>
              <a:t>ресурсния</a:t>
            </a:r>
            <a:r>
              <a:rPr lang="ru-RU" sz="1800" dirty="0">
                <a:latin typeface="Times New Roman"/>
              </a:rPr>
              <a:t> </a:t>
            </a:r>
            <a:r>
              <a:rPr lang="ru-RU" sz="1800" dirty="0" err="1">
                <a:latin typeface="Times New Roman"/>
              </a:rPr>
              <a:t>център</a:t>
            </a:r>
            <a:r>
              <a:rPr lang="ru-RU" sz="1800" dirty="0">
                <a:latin typeface="Times New Roman"/>
              </a:rPr>
              <a:t>. </a:t>
            </a:r>
            <a:endParaRPr lang="bg-BG" sz="18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/>
              </a:rPr>
              <a:t>ПРАВИЛНИК </a:t>
            </a:r>
            <a:r>
              <a:rPr lang="ru-RU" sz="2200" b="1" dirty="0">
                <a:latin typeface="Times New Roman"/>
              </a:rPr>
              <a:t>ЗА ДЕЙНОСТТА НА РЕСУРСНИТЕ ЦЕНТРОВЕ </a:t>
            </a:r>
            <a:r>
              <a:rPr lang="ru-RU" sz="2200" b="1" dirty="0" smtClean="0">
                <a:latin typeface="Times New Roman"/>
              </a:rPr>
              <a:t>ЗА ПОДПОМАГАНЕ </a:t>
            </a:r>
            <a:r>
              <a:rPr lang="ru-RU" sz="2200" b="1" dirty="0">
                <a:latin typeface="Times New Roman"/>
              </a:rPr>
              <a:t>НА ИНТЕГРИРАНОТО ОБУЧЕНИЕ И ВЪЗПИТАНИЕ НА ДЕЦА И УЧЕНИЦИ СЪС СПЕЦИАЛНИ ОБРАЗОВАТЕЛНИ ПОТРЕБНОСТИ </a:t>
            </a:r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5328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</a:rPr>
              <a:t>С </a:t>
            </a:r>
            <a:r>
              <a:rPr lang="ru-RU" dirty="0" err="1">
                <a:latin typeface="Times New Roman"/>
              </a:rPr>
              <a:t>тази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наредба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определя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държавното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изискване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обучението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 и/или с </a:t>
            </a:r>
            <a:r>
              <a:rPr lang="ru-RU" dirty="0" err="1">
                <a:latin typeface="Times New Roman"/>
              </a:rPr>
              <a:t>хронични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заболявания</a:t>
            </a:r>
            <a:r>
              <a:rPr lang="ru-RU" dirty="0">
                <a:latin typeface="Times New Roman"/>
              </a:rPr>
              <a:t>, </a:t>
            </a:r>
            <a:r>
              <a:rPr lang="ru-RU" dirty="0" err="1">
                <a:latin typeface="Times New Roman"/>
              </a:rPr>
              <a:t>както</a:t>
            </a:r>
            <a:r>
              <a:rPr lang="ru-RU" dirty="0">
                <a:latin typeface="Times New Roman"/>
              </a:rPr>
              <a:t> и се </a:t>
            </a:r>
            <a:r>
              <a:rPr lang="ru-RU" dirty="0" err="1">
                <a:latin typeface="Times New Roman"/>
              </a:rPr>
              <a:t>определя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реда</a:t>
            </a:r>
            <a:r>
              <a:rPr lang="ru-RU" dirty="0">
                <a:latin typeface="Times New Roman"/>
              </a:rPr>
              <a:t> по </a:t>
            </a:r>
            <a:r>
              <a:rPr lang="ru-RU" dirty="0" err="1">
                <a:latin typeface="Times New Roman"/>
              </a:rPr>
              <a:t>който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извършва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комплексното</a:t>
            </a:r>
            <a:r>
              <a:rPr lang="ru-RU" dirty="0">
                <a:latin typeface="Times New Roman"/>
              </a:rPr>
              <a:t> педагогическо </a:t>
            </a:r>
            <a:r>
              <a:rPr lang="ru-RU" dirty="0" err="1">
                <a:latin typeface="Times New Roman"/>
              </a:rPr>
              <a:t>оценяване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 – от </a:t>
            </a:r>
            <a:r>
              <a:rPr lang="ru-RU" dirty="0" err="1">
                <a:latin typeface="Times New Roman"/>
              </a:rPr>
              <a:t>екипа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към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регионалния</a:t>
            </a:r>
            <a:r>
              <a:rPr lang="ru-RU" dirty="0">
                <a:latin typeface="Times New Roman"/>
              </a:rPr>
              <a:t> инспекторат по </a:t>
            </a:r>
            <a:r>
              <a:rPr lang="ru-RU" dirty="0" err="1">
                <a:latin typeface="Times New Roman"/>
              </a:rPr>
              <a:t>образованието</a:t>
            </a:r>
            <a:r>
              <a:rPr lang="ru-RU" dirty="0">
                <a:latin typeface="Times New Roman"/>
              </a:rPr>
              <a:t> /РИО/ и от </a:t>
            </a:r>
            <a:r>
              <a:rPr lang="ru-RU" dirty="0" err="1">
                <a:latin typeface="Times New Roman"/>
              </a:rPr>
              <a:t>екипите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>
                <a:latin typeface="Times New Roman"/>
              </a:rPr>
              <a:t>детските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градини</a:t>
            </a:r>
            <a:r>
              <a:rPr lang="ru-RU" dirty="0">
                <a:latin typeface="Times New Roman"/>
              </a:rPr>
              <a:t> и в </a:t>
            </a:r>
            <a:r>
              <a:rPr lang="ru-RU" dirty="0" err="1">
                <a:latin typeface="Times New Roman"/>
              </a:rPr>
              <a:t>училищата</a:t>
            </a:r>
            <a:r>
              <a:rPr lang="ru-RU" dirty="0">
                <a:latin typeface="Times New Roman"/>
              </a:rPr>
              <a:t>, в </a:t>
            </a:r>
            <a:r>
              <a:rPr lang="ru-RU" dirty="0" err="1">
                <a:latin typeface="Times New Roman"/>
              </a:rPr>
              <a:t>които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обучават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потребности. </a:t>
            </a:r>
            <a:r>
              <a:rPr lang="ru-RU" dirty="0" err="1">
                <a:latin typeface="Times New Roman"/>
              </a:rPr>
              <a:t>Екипът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към</a:t>
            </a:r>
            <a:r>
              <a:rPr lang="ru-RU" dirty="0">
                <a:latin typeface="Times New Roman"/>
              </a:rPr>
              <a:t> РИО </a:t>
            </a:r>
            <a:r>
              <a:rPr lang="ru-RU" dirty="0" err="1">
                <a:latin typeface="Times New Roman"/>
              </a:rPr>
              <a:t>извършва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първична</a:t>
            </a:r>
            <a:r>
              <a:rPr lang="ru-RU" dirty="0">
                <a:latin typeface="Times New Roman"/>
              </a:rPr>
              <a:t> оценка на </a:t>
            </a:r>
            <a:r>
              <a:rPr lang="ru-RU" dirty="0" err="1">
                <a:latin typeface="Times New Roman"/>
              </a:rPr>
              <a:t>общото</a:t>
            </a:r>
            <a:r>
              <a:rPr lang="ru-RU" dirty="0">
                <a:latin typeface="Times New Roman"/>
              </a:rPr>
              <a:t> развитие на </a:t>
            </a:r>
            <a:r>
              <a:rPr lang="ru-RU" dirty="0" err="1">
                <a:latin typeface="Times New Roman"/>
              </a:rPr>
              <a:t>детето</a:t>
            </a:r>
            <a:r>
              <a:rPr lang="ru-RU" dirty="0">
                <a:latin typeface="Times New Roman"/>
              </a:rPr>
              <a:t> или ученика и </a:t>
            </a:r>
            <a:r>
              <a:rPr lang="ru-RU" dirty="0" err="1">
                <a:latin typeface="Times New Roman"/>
              </a:rPr>
              <a:t>отразява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заключението</a:t>
            </a:r>
            <a:r>
              <a:rPr lang="ru-RU" dirty="0">
                <a:latin typeface="Times New Roman"/>
              </a:rPr>
              <a:t> си в карта, </a:t>
            </a:r>
            <a:r>
              <a:rPr lang="ru-RU" dirty="0" err="1">
                <a:latin typeface="Times New Roman"/>
              </a:rPr>
              <a:t>както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дава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препоръки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интегрирано</a:t>
            </a:r>
            <a:r>
              <a:rPr lang="ru-RU" dirty="0">
                <a:latin typeface="Times New Roman"/>
              </a:rPr>
              <a:t> обучение или за обучение в </a:t>
            </a:r>
            <a:r>
              <a:rPr lang="ru-RU" dirty="0" err="1">
                <a:latin typeface="Times New Roman"/>
              </a:rPr>
              <a:t>специална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детска</a:t>
            </a:r>
            <a:r>
              <a:rPr lang="ru-RU" dirty="0">
                <a:latin typeface="Times New Roman"/>
              </a:rPr>
              <a:t> градина или в </a:t>
            </a:r>
            <a:r>
              <a:rPr lang="ru-RU" dirty="0" err="1">
                <a:latin typeface="Times New Roman"/>
              </a:rPr>
              <a:t>специално</a:t>
            </a:r>
            <a:r>
              <a:rPr lang="ru-RU" dirty="0">
                <a:latin typeface="Times New Roman"/>
              </a:rPr>
              <a:t> училище и за </a:t>
            </a:r>
            <a:r>
              <a:rPr lang="ru-RU" dirty="0" err="1">
                <a:latin typeface="Times New Roman"/>
              </a:rPr>
              <a:t>ресурсното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подпомагане</a:t>
            </a:r>
            <a:r>
              <a:rPr lang="ru-RU" dirty="0">
                <a:latin typeface="Times New Roman"/>
              </a:rPr>
              <a:t>. </a:t>
            </a:r>
            <a:r>
              <a:rPr lang="ru-RU" dirty="0" err="1">
                <a:latin typeface="Times New Roman"/>
              </a:rPr>
              <a:t>Екипът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>
                <a:latin typeface="Times New Roman"/>
              </a:rPr>
              <a:t>детската</a:t>
            </a:r>
            <a:r>
              <a:rPr lang="ru-RU" dirty="0">
                <a:latin typeface="Times New Roman"/>
              </a:rPr>
              <a:t> градина и </a:t>
            </a:r>
            <a:r>
              <a:rPr lang="ru-RU" dirty="0" err="1">
                <a:latin typeface="Times New Roman"/>
              </a:rPr>
              <a:t>училището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извършва</a:t>
            </a:r>
            <a:r>
              <a:rPr lang="ru-RU" dirty="0">
                <a:latin typeface="Times New Roman"/>
              </a:rPr>
              <a:t> комплексно педагогическо </a:t>
            </a:r>
            <a:r>
              <a:rPr lang="ru-RU" dirty="0" err="1">
                <a:latin typeface="Times New Roman"/>
              </a:rPr>
              <a:t>оценяване</a:t>
            </a:r>
            <a:r>
              <a:rPr lang="ru-RU" dirty="0">
                <a:latin typeface="Times New Roman"/>
              </a:rPr>
              <a:t> след </a:t>
            </a:r>
            <a:r>
              <a:rPr lang="ru-RU" dirty="0" err="1">
                <a:latin typeface="Times New Roman"/>
              </a:rPr>
              <a:t>постъпването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 в </a:t>
            </a:r>
            <a:r>
              <a:rPr lang="ru-RU" dirty="0" err="1">
                <a:latin typeface="Times New Roman"/>
              </a:rPr>
              <a:t>детските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градини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училищата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подпомага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обучението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възпитанието</a:t>
            </a:r>
            <a:r>
              <a:rPr lang="ru-RU" dirty="0">
                <a:latin typeface="Times New Roman"/>
              </a:rPr>
              <a:t> им, </a:t>
            </a:r>
            <a:r>
              <a:rPr lang="ru-RU" dirty="0" err="1">
                <a:latin typeface="Times New Roman"/>
              </a:rPr>
              <a:t>като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разработва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индивидуални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програми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съответната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учебна</a:t>
            </a:r>
            <a:r>
              <a:rPr lang="ru-RU" dirty="0">
                <a:latin typeface="Times New Roman"/>
              </a:rPr>
              <a:t> година </a:t>
            </a:r>
            <a:r>
              <a:rPr lang="ru-RU" dirty="0" err="1">
                <a:latin typeface="Times New Roman"/>
              </a:rPr>
              <a:t>съвместно</a:t>
            </a:r>
            <a:r>
              <a:rPr lang="ru-RU" dirty="0">
                <a:latin typeface="Times New Roman"/>
              </a:rPr>
              <a:t> с </a:t>
            </a:r>
            <a:r>
              <a:rPr lang="ru-RU" dirty="0" err="1">
                <a:latin typeface="Times New Roman"/>
              </a:rPr>
              <a:t>учителите</a:t>
            </a:r>
            <a:r>
              <a:rPr lang="ru-RU" dirty="0">
                <a:latin typeface="Times New Roman"/>
              </a:rPr>
              <a:t>, </a:t>
            </a:r>
            <a:r>
              <a:rPr lang="ru-RU" dirty="0" err="1">
                <a:latin typeface="Times New Roman"/>
              </a:rPr>
              <a:t>класния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ръководител</a:t>
            </a:r>
            <a:r>
              <a:rPr lang="ru-RU" dirty="0">
                <a:latin typeface="Times New Roman"/>
              </a:rPr>
              <a:t>, </a:t>
            </a:r>
            <a:r>
              <a:rPr lang="ru-RU" dirty="0" err="1">
                <a:latin typeface="Times New Roman"/>
              </a:rPr>
              <a:t>възпитателя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група</a:t>
            </a:r>
            <a:r>
              <a:rPr lang="ru-RU" dirty="0">
                <a:latin typeface="Times New Roman"/>
              </a:rPr>
              <a:t>, психолога, </a:t>
            </a:r>
            <a:r>
              <a:rPr lang="ru-RU" dirty="0" err="1">
                <a:latin typeface="Times New Roman"/>
              </a:rPr>
              <a:t>рехабилитатора</a:t>
            </a:r>
            <a:r>
              <a:rPr lang="ru-RU" dirty="0">
                <a:latin typeface="Times New Roman"/>
              </a:rPr>
              <a:t>, логопеда, родителя, </a:t>
            </a:r>
            <a:r>
              <a:rPr lang="ru-RU" dirty="0" err="1">
                <a:latin typeface="Times New Roman"/>
              </a:rPr>
              <a:t>настойника</a:t>
            </a:r>
            <a:r>
              <a:rPr lang="ru-RU" dirty="0">
                <a:latin typeface="Times New Roman"/>
              </a:rPr>
              <a:t> или попечителя и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специалиста, определен от директора на </a:t>
            </a:r>
            <a:r>
              <a:rPr lang="ru-RU" dirty="0" err="1">
                <a:latin typeface="Times New Roman"/>
              </a:rPr>
              <a:t>специализираната</a:t>
            </a:r>
            <a:r>
              <a:rPr lang="ru-RU" dirty="0">
                <a:latin typeface="Times New Roman"/>
              </a:rPr>
              <a:t> институция за </a:t>
            </a:r>
            <a:r>
              <a:rPr lang="ru-RU" dirty="0" err="1">
                <a:latin typeface="Times New Roman"/>
              </a:rPr>
              <a:t>деца</a:t>
            </a:r>
            <a:r>
              <a:rPr lang="ru-RU" dirty="0">
                <a:latin typeface="Times New Roman"/>
              </a:rPr>
              <a:t>. </a:t>
            </a:r>
          </a:p>
          <a:p>
            <a:endParaRPr lang="bg-BG" dirty="0">
              <a:latin typeface="Times New Roman"/>
            </a:endParaRPr>
          </a:p>
          <a:p>
            <a:endParaRPr lang="bg-BG" dirty="0">
              <a:latin typeface="Times New Roman"/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/>
              </a:rPr>
              <a:t>НАРЕДБА </a:t>
            </a:r>
            <a:r>
              <a:rPr lang="ru-RU" sz="2700" b="1" dirty="0">
                <a:latin typeface="Times New Roman"/>
              </a:rPr>
              <a:t>№ 1 ОТ 23.01.2009 Г. ЗА ОБУЧЕНИЕТО НА ДЕЦА И УЧЕНИЦИ СЪС СПЕЦИАЛНИ ОБРАЗОВАТЕЛНИ ПОТРЕБНОСТИ И/ИЛИ С ХРОНИЧНИ ЗАБОЛЯВАНИЯ </a:t>
            </a:r>
            <a:endParaRPr lang="bg-BG" sz="2700" dirty="0"/>
          </a:p>
        </p:txBody>
      </p:sp>
    </p:spTree>
    <p:extLst>
      <p:ext uri="{BB962C8B-B14F-4D97-AF65-F5344CB8AC3E}">
        <p14:creationId xmlns:p14="http://schemas.microsoft.com/office/powerpoint/2010/main" val="16607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bg-BG" sz="2800" dirty="0">
              <a:solidFill>
                <a:srgbClr val="000000"/>
              </a:solidFill>
              <a:latin typeface="Times New Roman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/>
              </a:rPr>
              <a:t>Този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закон </a:t>
            </a:r>
            <a:r>
              <a:rPr lang="ru-RU" dirty="0" err="1">
                <a:latin typeface="Times New Roman"/>
              </a:rPr>
              <a:t>урежда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устройството</a:t>
            </a:r>
            <a:r>
              <a:rPr lang="ru-RU" dirty="0">
                <a:latin typeface="Times New Roman"/>
              </a:rPr>
              <a:t>, </a:t>
            </a:r>
            <a:r>
              <a:rPr lang="ru-RU" dirty="0" err="1">
                <a:latin typeface="Times New Roman"/>
              </a:rPr>
              <a:t>функциите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управлението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системата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народната</a:t>
            </a:r>
            <a:r>
              <a:rPr lang="ru-RU" dirty="0">
                <a:latin typeface="Times New Roman"/>
              </a:rPr>
              <a:t> просвета - детски </a:t>
            </a:r>
            <a:r>
              <a:rPr lang="ru-RU" dirty="0" err="1">
                <a:latin typeface="Times New Roman"/>
              </a:rPr>
              <a:t>градини</a:t>
            </a:r>
            <a:r>
              <a:rPr lang="ru-RU" dirty="0">
                <a:latin typeface="Times New Roman"/>
              </a:rPr>
              <a:t>, училища и </a:t>
            </a:r>
            <a:r>
              <a:rPr lang="ru-RU" dirty="0" err="1">
                <a:latin typeface="Times New Roman"/>
              </a:rPr>
              <a:t>обслужващи</a:t>
            </a:r>
            <a:r>
              <a:rPr lang="ru-RU" dirty="0">
                <a:latin typeface="Times New Roman"/>
              </a:rPr>
              <a:t> звена. В него е указано, че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 и/или с </a:t>
            </a:r>
            <a:r>
              <a:rPr lang="ru-RU" dirty="0" err="1">
                <a:latin typeface="Times New Roman"/>
              </a:rPr>
              <a:t>хронични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заболявания</a:t>
            </a:r>
            <a:r>
              <a:rPr lang="ru-RU" dirty="0">
                <a:latin typeface="Times New Roman"/>
              </a:rPr>
              <a:t>, се </a:t>
            </a:r>
            <a:r>
              <a:rPr lang="ru-RU" dirty="0" err="1">
                <a:latin typeface="Times New Roman"/>
              </a:rPr>
              <a:t>обучават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интегрирано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 smtClean="0">
                <a:latin typeface="Times New Roman"/>
              </a:rPr>
              <a:t>училищата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и </a:t>
            </a:r>
            <a:r>
              <a:rPr lang="ru-RU" dirty="0" smtClean="0">
                <a:latin typeface="Times New Roman"/>
              </a:rPr>
              <a:t>те </a:t>
            </a:r>
            <a:r>
              <a:rPr lang="ru-RU" dirty="0" err="1" smtClean="0">
                <a:latin typeface="Times New Roman"/>
              </a:rPr>
              <a:t>са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 err="1" smtClean="0">
                <a:latin typeface="Times New Roman"/>
              </a:rPr>
              <a:t>задължени</a:t>
            </a:r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да </a:t>
            </a:r>
            <a:r>
              <a:rPr lang="ru-RU" dirty="0" err="1">
                <a:latin typeface="Times New Roman"/>
              </a:rPr>
              <a:t>ги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приемат</a:t>
            </a:r>
            <a:r>
              <a:rPr lang="ru-RU" dirty="0">
                <a:latin typeface="Times New Roman"/>
              </a:rPr>
              <a:t>. В случай, че </a:t>
            </a:r>
            <a:r>
              <a:rPr lang="ru-RU" dirty="0" err="1">
                <a:latin typeface="Times New Roman"/>
              </a:rPr>
              <a:t>всички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други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възможности</a:t>
            </a:r>
            <a:r>
              <a:rPr lang="ru-RU" dirty="0">
                <a:latin typeface="Times New Roman"/>
              </a:rPr>
              <a:t> за обучение и </a:t>
            </a:r>
            <a:r>
              <a:rPr lang="ru-RU" dirty="0" err="1">
                <a:latin typeface="Times New Roman"/>
              </a:rPr>
              <a:t>възпитание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>
                <a:latin typeface="Times New Roman"/>
              </a:rPr>
              <a:t>държавни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общински</a:t>
            </a:r>
            <a:r>
              <a:rPr lang="ru-RU" dirty="0">
                <a:latin typeface="Times New Roman"/>
              </a:rPr>
              <a:t> училища </a:t>
            </a:r>
            <a:r>
              <a:rPr lang="ru-RU" dirty="0" err="1">
                <a:latin typeface="Times New Roman"/>
              </a:rPr>
              <a:t>са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изчерпани</a:t>
            </a:r>
            <a:r>
              <a:rPr lang="ru-RU" dirty="0">
                <a:latin typeface="Times New Roman"/>
              </a:rPr>
              <a:t> и при </a:t>
            </a:r>
            <a:r>
              <a:rPr lang="ru-RU" dirty="0" err="1">
                <a:latin typeface="Times New Roman"/>
              </a:rPr>
              <a:t>писмено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изразено</a:t>
            </a:r>
            <a:r>
              <a:rPr lang="ru-RU" dirty="0">
                <a:latin typeface="Times New Roman"/>
              </a:rPr>
              <a:t> желание на </a:t>
            </a:r>
            <a:r>
              <a:rPr lang="ru-RU" dirty="0" err="1">
                <a:latin typeface="Times New Roman"/>
              </a:rPr>
              <a:t>родителите</a:t>
            </a:r>
            <a:r>
              <a:rPr lang="ru-RU" dirty="0">
                <a:latin typeface="Times New Roman"/>
              </a:rPr>
              <a:t> или </a:t>
            </a:r>
            <a:r>
              <a:rPr lang="ru-RU" dirty="0" err="1">
                <a:latin typeface="Times New Roman"/>
              </a:rPr>
              <a:t>настойниците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децата</a:t>
            </a:r>
            <a:r>
              <a:rPr lang="ru-RU" dirty="0">
                <a:latin typeface="Times New Roman"/>
              </a:rPr>
              <a:t>, те се </a:t>
            </a:r>
            <a:r>
              <a:rPr lang="ru-RU" dirty="0" err="1">
                <a:latin typeface="Times New Roman"/>
              </a:rPr>
              <a:t>приемат</a:t>
            </a:r>
            <a:r>
              <a:rPr lang="ru-RU" dirty="0">
                <a:latin typeface="Times New Roman"/>
              </a:rPr>
              <a:t> в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училища - от </a:t>
            </a:r>
            <a:r>
              <a:rPr lang="ru-RU" dirty="0" err="1">
                <a:latin typeface="Times New Roman"/>
              </a:rPr>
              <a:t>интернатен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полуинтернатен</a:t>
            </a:r>
            <a:r>
              <a:rPr lang="ru-RU" dirty="0">
                <a:latin typeface="Times New Roman"/>
              </a:rPr>
              <a:t> тип и </a:t>
            </a:r>
            <a:r>
              <a:rPr lang="ru-RU" dirty="0" err="1">
                <a:latin typeface="Times New Roman"/>
              </a:rPr>
              <a:t>обслужващи</a:t>
            </a:r>
            <a:r>
              <a:rPr lang="ru-RU" dirty="0">
                <a:latin typeface="Times New Roman"/>
              </a:rPr>
              <a:t> звена. 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/>
              </a:rPr>
              <a:t>ЗАКОН </a:t>
            </a:r>
            <a:r>
              <a:rPr lang="ru-RU" sz="4000" b="1" dirty="0">
                <a:latin typeface="Times New Roman"/>
              </a:rPr>
              <a:t>ЗА НАРОДНАТА ПРОСВЕТА (ЗНП) 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8211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2.</a:t>
            </a:r>
            <a:r>
              <a:rPr lang="ru-RU" dirty="0">
                <a:ea typeface="Times New Roman"/>
              </a:rPr>
              <a:t> (1) </a:t>
            </a:r>
            <a:r>
              <a:rPr lang="ru-RU" dirty="0" err="1">
                <a:ea typeface="Times New Roman"/>
              </a:rPr>
              <a:t>Деца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</a:t>
            </a:r>
            <a:r>
              <a:rPr lang="ru-RU" dirty="0" err="1">
                <a:ea typeface="Times New Roman"/>
              </a:rPr>
              <a:t>са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: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1. различни видове увреждания - сензорни, физически, умствени (умствена изостаналост), множество увреждания;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2. езиково-говорни нарушения;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3. обучителни трудности.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(2) На децата и учениците със специални образователни потребности се осигурява </a:t>
            </a:r>
            <a:r>
              <a:rPr lang="bg-BG" dirty="0" err="1">
                <a:ea typeface="Times New Roman"/>
              </a:rPr>
              <a:t>психолого-педагогическа</a:t>
            </a:r>
            <a:r>
              <a:rPr lang="bg-BG" dirty="0">
                <a:ea typeface="Times New Roman"/>
              </a:rPr>
              <a:t> подкрепа за: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1. коригиране и компенсиране на съответното увреждане, нарушение или затруднение;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2. подпомагане в образователно-възпитателния процес за постигане на държавните образователни изисквания за предучилищното възпитание и подготовка или за учебното съдържание;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3. стимулиране на цялостното им развитие за успешна социална интеграция и професионална реализация.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352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5.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Обучението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възпитанието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и/или с </a:t>
            </a:r>
            <a:r>
              <a:rPr lang="ru-RU" dirty="0" err="1">
                <a:ea typeface="Times New Roman"/>
              </a:rPr>
              <a:t>хронични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заболявания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осъществява</a:t>
            </a:r>
            <a:r>
              <a:rPr lang="ru-RU" dirty="0">
                <a:ea typeface="Times New Roman"/>
              </a:rPr>
              <a:t> по: </a:t>
            </a:r>
            <a:r>
              <a:rPr lang="ru-RU" dirty="0" err="1">
                <a:ea typeface="Times New Roman"/>
              </a:rPr>
              <a:t>програмите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предучилищно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възпитание</a:t>
            </a:r>
            <a:r>
              <a:rPr lang="ru-RU" dirty="0">
                <a:ea typeface="Times New Roman"/>
              </a:rPr>
              <a:t> и подготовка; </a:t>
            </a:r>
            <a:r>
              <a:rPr lang="ru-RU" dirty="0" err="1">
                <a:ea typeface="Times New Roman"/>
              </a:rPr>
              <a:t>учебния</a:t>
            </a:r>
            <a:r>
              <a:rPr lang="ru-RU" dirty="0">
                <a:ea typeface="Times New Roman"/>
              </a:rPr>
              <a:t> план и </a:t>
            </a:r>
            <a:r>
              <a:rPr lang="ru-RU" dirty="0" err="1">
                <a:ea typeface="Times New Roman"/>
              </a:rPr>
              <a:t>учебните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училището</a:t>
            </a:r>
            <a:r>
              <a:rPr lang="ru-RU" dirty="0">
                <a:ea typeface="Times New Roman"/>
              </a:rPr>
              <a:t>; </a:t>
            </a:r>
            <a:r>
              <a:rPr lang="ru-RU" dirty="0" err="1">
                <a:ea typeface="Times New Roman"/>
              </a:rPr>
              <a:t>индивидуални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; </a:t>
            </a:r>
            <a:r>
              <a:rPr lang="ru-RU" dirty="0" err="1">
                <a:ea typeface="Times New Roman"/>
              </a:rPr>
              <a:t>индивидуални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ранно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въздействие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ранна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рехабилитация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с нарушено зрение и за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с </a:t>
            </a:r>
            <a:r>
              <a:rPr lang="ru-RU" dirty="0" err="1">
                <a:ea typeface="Times New Roman"/>
              </a:rPr>
              <a:t>увреден</a:t>
            </a:r>
            <a:r>
              <a:rPr lang="ru-RU" dirty="0">
                <a:ea typeface="Times New Roman"/>
              </a:rPr>
              <a:t> слух; </a:t>
            </a:r>
            <a:r>
              <a:rPr lang="ru-RU" dirty="0" err="1">
                <a:ea typeface="Times New Roman"/>
              </a:rPr>
              <a:t>учебни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 по </a:t>
            </a:r>
            <a:r>
              <a:rPr lang="ru-RU" dirty="0" err="1">
                <a:ea typeface="Times New Roman"/>
              </a:rPr>
              <a:t>специалните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учебни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предмети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с </a:t>
            </a:r>
            <a:r>
              <a:rPr lang="ru-RU" dirty="0" err="1">
                <a:ea typeface="Times New Roman"/>
              </a:rPr>
              <a:t>увреден</a:t>
            </a:r>
            <a:r>
              <a:rPr lang="ru-RU" dirty="0">
                <a:ea typeface="Times New Roman"/>
              </a:rPr>
              <a:t> слух и за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с нарушено зрение. </a:t>
            </a:r>
            <a:endParaRPr lang="bg-BG" dirty="0">
              <a:ea typeface="Times New Roman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926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6.</a:t>
            </a:r>
            <a:r>
              <a:rPr lang="ru-RU" dirty="0">
                <a:ea typeface="Times New Roman"/>
              </a:rPr>
              <a:t> (1) </a:t>
            </a:r>
            <a:r>
              <a:rPr lang="ru-RU" dirty="0" err="1">
                <a:ea typeface="Times New Roman"/>
              </a:rPr>
              <a:t>Интегрираното</a:t>
            </a:r>
            <a:r>
              <a:rPr lang="ru-RU" dirty="0">
                <a:ea typeface="Times New Roman"/>
              </a:rPr>
              <a:t> обучение и </a:t>
            </a:r>
            <a:r>
              <a:rPr lang="ru-RU" dirty="0" err="1">
                <a:ea typeface="Times New Roman"/>
              </a:rPr>
              <a:t>възпитание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децата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учениците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организира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осъществява</a:t>
            </a:r>
            <a:r>
              <a:rPr lang="ru-RU" dirty="0">
                <a:ea typeface="Times New Roman"/>
              </a:rPr>
              <a:t> от </a:t>
            </a:r>
            <a:r>
              <a:rPr lang="ru-RU" dirty="0" err="1">
                <a:ea typeface="Times New Roman"/>
              </a:rPr>
              <a:t>детската</a:t>
            </a:r>
            <a:r>
              <a:rPr lang="ru-RU" dirty="0">
                <a:ea typeface="Times New Roman"/>
              </a:rPr>
              <a:t> градина или </a:t>
            </a:r>
            <a:r>
              <a:rPr lang="ru-RU" dirty="0" err="1">
                <a:ea typeface="Times New Roman"/>
              </a:rPr>
              <a:t>училището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съвместно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съответния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ресурсен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център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подпомагане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интегрираното</a:t>
            </a:r>
            <a:r>
              <a:rPr lang="ru-RU" dirty="0">
                <a:ea typeface="Times New Roman"/>
              </a:rPr>
              <a:t> обучение и </a:t>
            </a:r>
            <a:r>
              <a:rPr lang="ru-RU" dirty="0" err="1">
                <a:ea typeface="Times New Roman"/>
              </a:rPr>
              <a:t>възпитание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деца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потребности.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(2) Интегрираното обучение и възпитание на децата и учениците със специални образователни потребности се осъществява съвместно с децата в групата в детската градина или с учениците в паралелката в училището с помощта на ресурсни учители и други специалисти от ресурсните центрове за подпомагане на интегрираното обучение и възпитание на деца и ученици със специални образователни потребности.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(3) С децата и учениците със специални образователни потребности, които се обучават и възпитават интегрирано, може да се осъществява и индивидуална, и групова работа в стая, оборудвана с технически средства и дидактически пособия, в кабинета на рехабилитатора и в </a:t>
            </a:r>
            <a:r>
              <a:rPr lang="bg-BG" dirty="0" err="1">
                <a:ea typeface="Times New Roman"/>
              </a:rPr>
              <a:t>логопедичния</a:t>
            </a:r>
            <a:r>
              <a:rPr lang="bg-BG" dirty="0">
                <a:ea typeface="Times New Roman"/>
              </a:rPr>
              <a:t> кабинет</a:t>
            </a:r>
            <a:r>
              <a:rPr lang="bg-BG" dirty="0" smtClean="0">
                <a:ea typeface="Times New Roman"/>
              </a:rPr>
              <a:t>.</a:t>
            </a:r>
            <a:endParaRPr lang="bg-BG" dirty="0"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667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9" y="2248347"/>
            <a:ext cx="8496944" cy="442101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(4) В процеса на интегрирането на децата и учениците със специални образователни потребности ресурсните центрове по ал. 1 осъществяват консултативни, </a:t>
            </a:r>
            <a:r>
              <a:rPr lang="bg-BG" sz="1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образователно-възпитателни</a:t>
            </a:r>
            <a:r>
              <a:rPr lang="bg-BG" sz="18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, </a:t>
            </a:r>
            <a:r>
              <a:rPr lang="bg-BG" sz="1800" dirty="0" err="1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рехабилитационни</a:t>
            </a:r>
            <a:r>
              <a:rPr lang="bg-BG" sz="1800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 и координиращи дейности</a:t>
            </a:r>
            <a:r>
              <a:rPr lang="bg-BG" sz="18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 smtClean="0">
                <a:ea typeface="Times New Roman"/>
              </a:rPr>
              <a:t>Чл</a:t>
            </a:r>
            <a:r>
              <a:rPr lang="ru-RU" sz="1800" b="1" dirty="0">
                <a:ea typeface="Times New Roman"/>
              </a:rPr>
              <a:t>. 7.</a:t>
            </a:r>
            <a:r>
              <a:rPr lang="ru-RU" sz="1800" dirty="0">
                <a:ea typeface="Times New Roman"/>
              </a:rPr>
              <a:t> За </a:t>
            </a:r>
            <a:r>
              <a:rPr lang="ru-RU" sz="1800" dirty="0" err="1">
                <a:ea typeface="Times New Roman"/>
              </a:rPr>
              <a:t>обучението</a:t>
            </a:r>
            <a:r>
              <a:rPr lang="ru-RU" sz="1800" dirty="0">
                <a:ea typeface="Times New Roman"/>
              </a:rPr>
              <a:t> и </a:t>
            </a:r>
            <a:r>
              <a:rPr lang="ru-RU" sz="1800" dirty="0" err="1">
                <a:ea typeface="Times New Roman"/>
              </a:rPr>
              <a:t>възпитанието</a:t>
            </a:r>
            <a:r>
              <a:rPr lang="ru-RU" sz="1800" dirty="0">
                <a:ea typeface="Times New Roman"/>
              </a:rPr>
              <a:t> на </a:t>
            </a:r>
            <a:r>
              <a:rPr lang="ru-RU" sz="1800" dirty="0" err="1">
                <a:ea typeface="Times New Roman"/>
              </a:rPr>
              <a:t>децата</a:t>
            </a:r>
            <a:r>
              <a:rPr lang="ru-RU" sz="1800" dirty="0">
                <a:ea typeface="Times New Roman"/>
              </a:rPr>
              <a:t> и </a:t>
            </a:r>
            <a:r>
              <a:rPr lang="ru-RU" sz="1800" dirty="0" err="1">
                <a:ea typeface="Times New Roman"/>
              </a:rPr>
              <a:t>учениците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със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специални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образователни</a:t>
            </a:r>
            <a:r>
              <a:rPr lang="ru-RU" sz="1800" dirty="0">
                <a:ea typeface="Times New Roman"/>
              </a:rPr>
              <a:t> потребности и/или с </a:t>
            </a:r>
            <a:r>
              <a:rPr lang="ru-RU" sz="1800" dirty="0" err="1">
                <a:ea typeface="Times New Roman"/>
              </a:rPr>
              <a:t>хронични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заболявания</a:t>
            </a:r>
            <a:r>
              <a:rPr lang="ru-RU" sz="1800" dirty="0">
                <a:ea typeface="Times New Roman"/>
              </a:rPr>
              <a:t> се </a:t>
            </a:r>
            <a:r>
              <a:rPr lang="ru-RU" sz="1800" dirty="0" err="1">
                <a:ea typeface="Times New Roman"/>
              </a:rPr>
              <a:t>осигурява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подкрепяща</a:t>
            </a:r>
            <a:r>
              <a:rPr lang="ru-RU" sz="1800" dirty="0">
                <a:ea typeface="Times New Roman"/>
              </a:rPr>
              <a:t> среда, </a:t>
            </a:r>
            <a:r>
              <a:rPr lang="ru-RU" sz="1800" dirty="0" err="1">
                <a:ea typeface="Times New Roman"/>
              </a:rPr>
              <a:t>която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включва</a:t>
            </a:r>
            <a:r>
              <a:rPr lang="ru-RU" sz="1800" dirty="0">
                <a:ea typeface="Times New Roman"/>
              </a:rPr>
              <a:t>: </a:t>
            </a:r>
            <a:endParaRPr lang="bg-BG" sz="1800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1. достъпна архитектурна среда съгласно изискванията на Наредба № 6 от 2003 г. за изграждане на достъпна среда в урбанизираните територии (ДВ, бр. 109 от 2003 г.);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2. екипи от специалисти, в които в зависимост от потребностите на децата и учениците се включват учители - специални педагози, ресурсни учители, психолози, логопеди, рехабилитатори на слуха и говора и други, както и родителите, </a:t>
            </a:r>
            <a:r>
              <a:rPr lang="bg-BG" sz="1800" dirty="0" err="1">
                <a:ea typeface="Times New Roman"/>
              </a:rPr>
              <a:t>настойниците</a:t>
            </a:r>
            <a:r>
              <a:rPr lang="bg-BG" sz="1800" dirty="0">
                <a:ea typeface="Times New Roman"/>
              </a:rPr>
              <a:t> или попечителите на децата и учениците със специални образователни потребности. За децата и учениците със специални образователни потребности, които са настанени в специализирана институция за деца, в екипа се включва и специалист, определен от директора на тази институция;</a:t>
            </a:r>
          </a:p>
          <a:p>
            <a:pPr lvl="0">
              <a:buClr>
                <a:srgbClr val="873624"/>
              </a:buClr>
            </a:pPr>
            <a:endParaRPr lang="bg-BG" sz="1500" dirty="0">
              <a:solidFill>
                <a:prstClr val="black">
                  <a:lumMod val="85000"/>
                  <a:lumOff val="15000"/>
                </a:prstClr>
              </a:solidFill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09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4. специални учебно-технически средства и апаратура, дидактически материали, учебни помагала, специализирани софтуери и други;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5. индивидуални образователни програми;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6. учебни програми по специалните учебни предмети за децата и учениците с увреден слух - индивидуално формиране и развитие на устната реч, развитие на речта, музикални стимулации, фонетична ритмика и </a:t>
            </a:r>
            <a:r>
              <a:rPr lang="bg-BG" dirty="0" err="1">
                <a:ea typeface="Times New Roman"/>
              </a:rPr>
              <a:t>моторика</a:t>
            </a:r>
            <a:r>
              <a:rPr lang="bg-BG" dirty="0">
                <a:ea typeface="Times New Roman"/>
              </a:rPr>
              <a:t>, реч и предметна дейност;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7. учебни програми по специалните учебни предмети за децата и учениците с нарушено зрение - по зрително подпомагане, ориентиране и мобилност и полезни умения.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514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9" y="2248347"/>
            <a:ext cx="8496944" cy="434900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sz="2600" b="1" dirty="0"/>
              <a:t>Екип в детската градина и училището, в които се обучават и възпитават деца и ученици със специални образователни потребности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b="1" dirty="0">
                <a:ea typeface="Times New Roman"/>
              </a:rPr>
              <a:t>Чл. 25.</a:t>
            </a:r>
            <a:r>
              <a:rPr lang="ru-RU" sz="2600" dirty="0">
                <a:ea typeface="Times New Roman"/>
              </a:rPr>
              <a:t> (1) </a:t>
            </a:r>
            <a:r>
              <a:rPr lang="ru-RU" sz="2600" dirty="0" err="1">
                <a:ea typeface="Times New Roman"/>
              </a:rPr>
              <a:t>Екипът</a:t>
            </a:r>
            <a:r>
              <a:rPr lang="ru-RU" sz="2600" dirty="0">
                <a:ea typeface="Times New Roman"/>
              </a:rPr>
              <a:t> в </a:t>
            </a:r>
            <a:r>
              <a:rPr lang="ru-RU" sz="2600" dirty="0" err="1">
                <a:ea typeface="Times New Roman"/>
              </a:rPr>
              <a:t>детската</a:t>
            </a:r>
            <a:r>
              <a:rPr lang="ru-RU" sz="2600" dirty="0">
                <a:ea typeface="Times New Roman"/>
              </a:rPr>
              <a:t> градина и </a:t>
            </a:r>
            <a:r>
              <a:rPr lang="ru-RU" sz="2600" dirty="0" err="1">
                <a:ea typeface="Times New Roman"/>
              </a:rPr>
              <a:t>училището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извършва</a:t>
            </a:r>
            <a:r>
              <a:rPr lang="ru-RU" sz="2600" dirty="0">
                <a:ea typeface="Times New Roman"/>
              </a:rPr>
              <a:t> комплексно педагогическо </a:t>
            </a:r>
            <a:r>
              <a:rPr lang="ru-RU" sz="2600" dirty="0" err="1">
                <a:ea typeface="Times New Roman"/>
              </a:rPr>
              <a:t>оценяване</a:t>
            </a:r>
            <a:r>
              <a:rPr lang="ru-RU" sz="2600" dirty="0">
                <a:ea typeface="Times New Roman"/>
              </a:rPr>
              <a:t> след </a:t>
            </a:r>
            <a:r>
              <a:rPr lang="ru-RU" sz="2600" dirty="0" err="1">
                <a:ea typeface="Times New Roman"/>
              </a:rPr>
              <a:t>постъпването</a:t>
            </a:r>
            <a:r>
              <a:rPr lang="ru-RU" sz="2600" dirty="0">
                <a:ea typeface="Times New Roman"/>
              </a:rPr>
              <a:t> на </a:t>
            </a:r>
            <a:r>
              <a:rPr lang="ru-RU" sz="2600" dirty="0" err="1">
                <a:ea typeface="Times New Roman"/>
              </a:rPr>
              <a:t>децата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учениците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със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специални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образователни</a:t>
            </a:r>
            <a:r>
              <a:rPr lang="ru-RU" sz="2600" dirty="0">
                <a:ea typeface="Times New Roman"/>
              </a:rPr>
              <a:t> потребности в </a:t>
            </a:r>
            <a:r>
              <a:rPr lang="ru-RU" sz="2600" dirty="0" err="1">
                <a:ea typeface="Times New Roman"/>
              </a:rPr>
              <a:t>детските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градини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училищата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подпомага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обучението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възпитанието</a:t>
            </a:r>
            <a:r>
              <a:rPr lang="ru-RU" sz="2600" dirty="0">
                <a:ea typeface="Times New Roman"/>
              </a:rPr>
              <a:t> им. </a:t>
            </a:r>
            <a:endParaRPr lang="bg-BG" sz="2600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(2) Комплексното педагогическо оценяване се извършва съгласно количествени и качествени показатели, установени чрез формални и неформални процедури - стандартизирани психологически тестове, анкети, интервюта и други диагностични методи.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b="1" dirty="0" smtClean="0">
                <a:ea typeface="Times New Roman"/>
              </a:rPr>
              <a:t>Чл</a:t>
            </a:r>
            <a:r>
              <a:rPr lang="ru-RU" sz="2600" b="1" dirty="0">
                <a:ea typeface="Times New Roman"/>
              </a:rPr>
              <a:t>. 26.</a:t>
            </a:r>
            <a:r>
              <a:rPr lang="ru-RU" sz="2600" dirty="0">
                <a:ea typeface="Times New Roman"/>
              </a:rPr>
              <a:t> (1) </a:t>
            </a:r>
            <a:r>
              <a:rPr lang="ru-RU" sz="2600" dirty="0" err="1">
                <a:ea typeface="Times New Roman"/>
              </a:rPr>
              <a:t>Екипът</a:t>
            </a:r>
            <a:r>
              <a:rPr lang="ru-RU" sz="2600" dirty="0">
                <a:ea typeface="Times New Roman"/>
              </a:rPr>
              <a:t> за </a:t>
            </a:r>
            <a:r>
              <a:rPr lang="ru-RU" sz="2600" dirty="0" err="1">
                <a:ea typeface="Times New Roman"/>
              </a:rPr>
              <a:t>подпомагане</a:t>
            </a:r>
            <a:r>
              <a:rPr lang="ru-RU" sz="2600" dirty="0">
                <a:ea typeface="Times New Roman"/>
              </a:rPr>
              <a:t> на </a:t>
            </a:r>
            <a:r>
              <a:rPr lang="ru-RU" sz="2600" dirty="0" err="1">
                <a:ea typeface="Times New Roman"/>
              </a:rPr>
              <a:t>обучението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възпитанието</a:t>
            </a:r>
            <a:r>
              <a:rPr lang="ru-RU" sz="2600" dirty="0">
                <a:ea typeface="Times New Roman"/>
              </a:rPr>
              <a:t> на </a:t>
            </a:r>
            <a:r>
              <a:rPr lang="ru-RU" sz="2600" dirty="0" err="1">
                <a:ea typeface="Times New Roman"/>
              </a:rPr>
              <a:t>деца</a:t>
            </a:r>
            <a:r>
              <a:rPr lang="ru-RU" sz="2600" dirty="0">
                <a:ea typeface="Times New Roman"/>
              </a:rPr>
              <a:t> и </a:t>
            </a:r>
            <a:r>
              <a:rPr lang="ru-RU" sz="2600" dirty="0" err="1">
                <a:ea typeface="Times New Roman"/>
              </a:rPr>
              <a:t>ученици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със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специални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образователни</a:t>
            </a:r>
            <a:r>
              <a:rPr lang="ru-RU" sz="2600" dirty="0">
                <a:ea typeface="Times New Roman"/>
              </a:rPr>
              <a:t> потребности се </a:t>
            </a:r>
            <a:r>
              <a:rPr lang="ru-RU" sz="2600" dirty="0" err="1">
                <a:ea typeface="Times New Roman"/>
              </a:rPr>
              <a:t>назначава</a:t>
            </a:r>
            <a:r>
              <a:rPr lang="ru-RU" sz="2600" dirty="0">
                <a:ea typeface="Times New Roman"/>
              </a:rPr>
              <a:t> не </a:t>
            </a:r>
            <a:r>
              <a:rPr lang="ru-RU" sz="2600" dirty="0" err="1">
                <a:ea typeface="Times New Roman"/>
              </a:rPr>
              <a:t>по-късно</a:t>
            </a:r>
            <a:r>
              <a:rPr lang="ru-RU" sz="2600" dirty="0">
                <a:ea typeface="Times New Roman"/>
              </a:rPr>
              <a:t> от 1 </a:t>
            </a:r>
            <a:r>
              <a:rPr lang="ru-RU" sz="2600" dirty="0" err="1">
                <a:ea typeface="Times New Roman"/>
              </a:rPr>
              <a:t>септември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със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заповед</a:t>
            </a:r>
            <a:r>
              <a:rPr lang="ru-RU" sz="2600" dirty="0">
                <a:ea typeface="Times New Roman"/>
              </a:rPr>
              <a:t> на директора на </a:t>
            </a:r>
            <a:r>
              <a:rPr lang="ru-RU" sz="2600" dirty="0" err="1">
                <a:ea typeface="Times New Roman"/>
              </a:rPr>
              <a:t>детската</a:t>
            </a:r>
            <a:r>
              <a:rPr lang="ru-RU" sz="2600" dirty="0">
                <a:ea typeface="Times New Roman"/>
              </a:rPr>
              <a:t> градина или </a:t>
            </a:r>
            <a:r>
              <a:rPr lang="ru-RU" sz="2600" dirty="0" err="1">
                <a:ea typeface="Times New Roman"/>
              </a:rPr>
              <a:t>училището</a:t>
            </a:r>
            <a:r>
              <a:rPr lang="ru-RU" sz="2600" dirty="0">
                <a:ea typeface="Times New Roman"/>
              </a:rPr>
              <a:t> за срок от </a:t>
            </a:r>
            <a:r>
              <a:rPr lang="ru-RU" sz="2600" dirty="0" err="1">
                <a:ea typeface="Times New Roman"/>
              </a:rPr>
              <a:t>една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учебна</a:t>
            </a:r>
            <a:r>
              <a:rPr lang="ru-RU" sz="2600" dirty="0">
                <a:ea typeface="Times New Roman"/>
              </a:rPr>
              <a:t> година и </a:t>
            </a:r>
            <a:r>
              <a:rPr lang="ru-RU" sz="2600" dirty="0" err="1">
                <a:ea typeface="Times New Roman"/>
              </a:rPr>
              <a:t>със</a:t>
            </a:r>
            <a:r>
              <a:rPr lang="ru-RU" sz="2600" dirty="0">
                <a:ea typeface="Times New Roman"/>
              </a:rPr>
              <a:t> </a:t>
            </a:r>
            <a:r>
              <a:rPr lang="ru-RU" sz="2600" dirty="0" err="1">
                <a:ea typeface="Times New Roman"/>
              </a:rPr>
              <a:t>състав</a:t>
            </a:r>
            <a:r>
              <a:rPr lang="ru-RU" sz="2600" dirty="0">
                <a:ea typeface="Times New Roman"/>
              </a:rPr>
              <a:t>, определен в чл. 37, ал. 3 от </a:t>
            </a:r>
            <a:r>
              <a:rPr lang="ru-RU" sz="2600" dirty="0" err="1">
                <a:ea typeface="Times New Roman"/>
              </a:rPr>
              <a:t>Правилника</a:t>
            </a:r>
            <a:r>
              <a:rPr lang="ru-RU" sz="2600" dirty="0">
                <a:ea typeface="Times New Roman"/>
              </a:rPr>
              <a:t> за </a:t>
            </a:r>
            <a:r>
              <a:rPr lang="ru-RU" sz="2600" dirty="0" err="1">
                <a:ea typeface="Times New Roman"/>
              </a:rPr>
              <a:t>прилагане</a:t>
            </a:r>
            <a:r>
              <a:rPr lang="ru-RU" sz="2600" dirty="0">
                <a:ea typeface="Times New Roman"/>
              </a:rPr>
              <a:t> на Закона за </a:t>
            </a:r>
            <a:r>
              <a:rPr lang="ru-RU" sz="2600" dirty="0" err="1">
                <a:ea typeface="Times New Roman"/>
              </a:rPr>
              <a:t>народната</a:t>
            </a:r>
            <a:r>
              <a:rPr lang="ru-RU" sz="2600" dirty="0">
                <a:ea typeface="Times New Roman"/>
              </a:rPr>
              <a:t> просвета. </a:t>
            </a:r>
            <a:endParaRPr lang="bg-BG" sz="2600" dirty="0">
              <a:ea typeface="Times New Roman"/>
            </a:endParaRPr>
          </a:p>
          <a:p>
            <a:pPr>
              <a:spcAft>
                <a:spcPts val="0"/>
              </a:spcAft>
            </a:pPr>
            <a:endParaRPr lang="bg-BG" dirty="0"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6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(2) Екипът по ал. 1 има следните функции: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1. осигурява необходимите дидактически и тестови материали за комплексното педагогическо оценяване в специално обзаведена за целта стая;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2. проучва документите на децата и учениците с дадените препоръки за вида и формата на обучение;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3. при необходимост определя и изисква допълнителни документи на децата и учениците със специални образователни потребности;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4. провежда оценяването на образователните потребности, като всеки от членовете на екипа работи индивидуално и изготвя писмен доклад за всяко дете или ученик, който се представя на председателя на екипа след приключване на оценяването;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5. изготвя становището си и попълва карта за оценката за всяко дете или ученик на съвместно заседание с всички членове на екипа; към картата се прилагат писмените доклади на членовете на екипа;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59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6. разработва в началото на учебната година индивидуални образователни програми за съответната учебна година съвместно с учителите на съответната група в детската градина, с класния ръководител в училището, с възпитателя на група, с психолога, с рехабилитатора, с логопеда, с родителя, настойника или попечителя и със специалиста, определен от директора на специализираната институция за деца;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7. проследява динамиката в развитието на детето или ученика и изпълнението на индивидуалната образователна програма в края на всеки учебен срок и изготвя писмен доклад до директора на детската градина или училището за резултатите от обучението и възпитанието;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8. внася промени в индивидуалната образователна програма на детето или ученика в зависимост от резултатите от оценяването в процеса на обучението и динамиката в развитието му;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64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34900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9. представя чрез директора на детската градина или училището на екипа за комплексно педагогическо оценяване към регионалния инспекторат по образованието списък с приетите деца и ученици за всяка учебна година за интегрирано обучение или за обучение и възпитание в специални детски градини и училища, както и писмен доклад за дейността си в края на всеки учебен срок;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10. извършва консултативна дейност с всички деца и ученици в групата или паралелката, в които са интегрирани деца и ученици със специални образователни потребности;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11. извършва консултативна дейност с родителите, </a:t>
            </a:r>
            <a:r>
              <a:rPr lang="bg-BG" sz="2600" dirty="0" err="1">
                <a:ea typeface="Times New Roman"/>
              </a:rPr>
              <a:t>настойниците</a:t>
            </a:r>
            <a:r>
              <a:rPr lang="bg-BG" sz="2600" dirty="0">
                <a:ea typeface="Times New Roman"/>
              </a:rPr>
              <a:t>, попечителите или директорите на специализираните институции за деца, както и с учителите;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2600" dirty="0">
                <a:ea typeface="Times New Roman"/>
              </a:rPr>
              <a:t>12. въз основа на получена информация от учителите и след получено съгласие на родителите, </a:t>
            </a:r>
            <a:r>
              <a:rPr lang="bg-BG" sz="2600" dirty="0" err="1">
                <a:ea typeface="Times New Roman"/>
              </a:rPr>
              <a:t>настойниците</a:t>
            </a:r>
            <a:r>
              <a:rPr lang="bg-BG" sz="2600" dirty="0">
                <a:ea typeface="Times New Roman"/>
              </a:rPr>
              <a:t>, попечителите или директорите на специализираните институции за деца извършва комплексно педагогическо оценяване на други деца и ученици, които изостават в обучението си.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84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(3) Екипът по ал. 1 работи целогодишно по график, приет с решение на педагогическия съвет и утвърден от директора на детската градина или училището.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(4) Заседанията на екипа са редовни, когато присъстват всички членове. Решенията се взимат с пълно мнозинство.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a typeface="Times New Roman"/>
              </a:rPr>
              <a:t>Чл</a:t>
            </a:r>
            <a:r>
              <a:rPr lang="ru-RU" b="1" dirty="0">
                <a:ea typeface="Times New Roman"/>
              </a:rPr>
              <a:t>. 27.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случаите</a:t>
            </a:r>
            <a:r>
              <a:rPr lang="ru-RU" dirty="0">
                <a:ea typeface="Times New Roman"/>
              </a:rPr>
              <a:t> по чл. 26, ал. 2, т. 12, </a:t>
            </a:r>
            <a:r>
              <a:rPr lang="ru-RU" dirty="0" err="1">
                <a:ea typeface="Times New Roman"/>
              </a:rPr>
              <a:t>когато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родителят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настойникът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попечителят</a:t>
            </a:r>
            <a:r>
              <a:rPr lang="ru-RU" dirty="0">
                <a:ea typeface="Times New Roman"/>
              </a:rPr>
              <a:t> или </a:t>
            </a:r>
            <a:r>
              <a:rPr lang="ru-RU" dirty="0" err="1">
                <a:ea typeface="Times New Roman"/>
              </a:rPr>
              <a:t>директорът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специализираната</a:t>
            </a:r>
            <a:r>
              <a:rPr lang="ru-RU" dirty="0">
                <a:ea typeface="Times New Roman"/>
              </a:rPr>
              <a:t> институция за </a:t>
            </a:r>
            <a:r>
              <a:rPr lang="ru-RU" dirty="0" err="1">
                <a:ea typeface="Times New Roman"/>
              </a:rPr>
              <a:t>деца</a:t>
            </a:r>
            <a:r>
              <a:rPr lang="ru-RU" dirty="0">
                <a:ea typeface="Times New Roman"/>
              </a:rPr>
              <a:t> не </a:t>
            </a:r>
            <a:r>
              <a:rPr lang="ru-RU" dirty="0" err="1">
                <a:ea typeface="Times New Roman"/>
              </a:rPr>
              <a:t>представи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писмено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съгласие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оценяване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детето</a:t>
            </a:r>
            <a:r>
              <a:rPr lang="ru-RU" dirty="0">
                <a:ea typeface="Times New Roman"/>
              </a:rPr>
              <a:t> или ученика с цел </a:t>
            </a:r>
            <a:r>
              <a:rPr lang="ru-RU" dirty="0" err="1">
                <a:ea typeface="Times New Roman"/>
              </a:rPr>
              <a:t>осигуряване</a:t>
            </a:r>
            <a:r>
              <a:rPr lang="ru-RU" dirty="0">
                <a:ea typeface="Times New Roman"/>
              </a:rPr>
              <a:t> на психолого-</a:t>
            </a:r>
            <a:r>
              <a:rPr lang="ru-RU" dirty="0" err="1">
                <a:ea typeface="Times New Roman"/>
              </a:rPr>
              <a:t>педагогическа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подкрепа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екипът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изпраща</a:t>
            </a:r>
            <a:r>
              <a:rPr lang="ru-RU" dirty="0">
                <a:ea typeface="Times New Roman"/>
              </a:rPr>
              <a:t> чрез директора на </a:t>
            </a:r>
            <a:r>
              <a:rPr lang="ru-RU" dirty="0" err="1">
                <a:ea typeface="Times New Roman"/>
              </a:rPr>
              <a:t>детската</a:t>
            </a:r>
            <a:r>
              <a:rPr lang="ru-RU" dirty="0">
                <a:ea typeface="Times New Roman"/>
              </a:rPr>
              <a:t> градина или </a:t>
            </a:r>
            <a:r>
              <a:rPr lang="ru-RU" dirty="0" err="1">
                <a:ea typeface="Times New Roman"/>
              </a:rPr>
              <a:t>училището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уведомително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писмо</a:t>
            </a:r>
            <a:r>
              <a:rPr lang="ru-RU" dirty="0">
                <a:ea typeface="Times New Roman"/>
              </a:rPr>
              <a:t> до </a:t>
            </a:r>
            <a:r>
              <a:rPr lang="ru-RU" dirty="0" err="1">
                <a:ea typeface="Times New Roman"/>
              </a:rPr>
              <a:t>съответния</a:t>
            </a:r>
            <a:r>
              <a:rPr lang="ru-RU" dirty="0">
                <a:ea typeface="Times New Roman"/>
              </a:rPr>
              <a:t> отдел за </a:t>
            </a:r>
            <a:r>
              <a:rPr lang="ru-RU" dirty="0" err="1">
                <a:ea typeface="Times New Roman"/>
              </a:rPr>
              <a:t>закрила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детето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осигуряване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спазването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най-добрия</a:t>
            </a:r>
            <a:r>
              <a:rPr lang="ru-RU" dirty="0">
                <a:ea typeface="Times New Roman"/>
              </a:rPr>
              <a:t> интерес на </a:t>
            </a:r>
            <a:r>
              <a:rPr lang="ru-RU" dirty="0" err="1">
                <a:ea typeface="Times New Roman"/>
              </a:rPr>
              <a:t>детето</a:t>
            </a:r>
            <a:r>
              <a:rPr lang="ru-RU" dirty="0">
                <a:ea typeface="Times New Roman"/>
              </a:rPr>
              <a:t> или ученика. </a:t>
            </a:r>
            <a:endParaRPr lang="bg-BG" dirty="0">
              <a:ea typeface="Times New Roman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45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Чл</a:t>
            </a:r>
            <a:r>
              <a:rPr lang="ru-RU" dirty="0">
                <a:ea typeface="Calibri"/>
                <a:cs typeface="Times New Roman"/>
              </a:rPr>
              <a:t>. 27</a:t>
            </a:r>
            <a:r>
              <a:rPr lang="ru-RU" dirty="0" smtClean="0">
                <a:ea typeface="Calibri"/>
                <a:cs typeface="Times New Roman"/>
              </a:rPr>
              <a:t>. (1</a:t>
            </a:r>
            <a:r>
              <a:rPr lang="ru-RU" dirty="0">
                <a:ea typeface="Calibri"/>
                <a:cs typeface="Times New Roman"/>
              </a:rPr>
              <a:t>) </a:t>
            </a:r>
            <a:r>
              <a:rPr lang="ru-RU" dirty="0" err="1">
                <a:ea typeface="Calibri"/>
                <a:cs typeface="Times New Roman"/>
              </a:rPr>
              <a:t>Децата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със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специални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образователни</a:t>
            </a:r>
            <a:r>
              <a:rPr lang="ru-RU" dirty="0">
                <a:ea typeface="Calibri"/>
                <a:cs typeface="Times New Roman"/>
              </a:rPr>
              <a:t> потребности и/или с </a:t>
            </a:r>
            <a:r>
              <a:rPr lang="ru-RU" dirty="0" err="1">
                <a:ea typeface="Calibri"/>
                <a:cs typeface="Times New Roman"/>
              </a:rPr>
              <a:t>хронични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заболявания</a:t>
            </a:r>
            <a:r>
              <a:rPr lang="ru-RU" dirty="0">
                <a:ea typeface="Calibri"/>
                <a:cs typeface="Times New Roman"/>
              </a:rPr>
              <a:t> се </a:t>
            </a:r>
            <a:r>
              <a:rPr lang="ru-RU" dirty="0" err="1">
                <a:ea typeface="Calibri"/>
                <a:cs typeface="Times New Roman"/>
              </a:rPr>
              <a:t>обучават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интегрирано</a:t>
            </a:r>
            <a:r>
              <a:rPr lang="ru-RU" dirty="0">
                <a:ea typeface="Calibri"/>
                <a:cs typeface="Times New Roman"/>
              </a:rPr>
              <a:t> в </a:t>
            </a:r>
            <a:r>
              <a:rPr lang="ru-RU" dirty="0" err="1">
                <a:ea typeface="Calibri"/>
                <a:cs typeface="Times New Roman"/>
              </a:rPr>
              <a:t>училищата</a:t>
            </a:r>
            <a:r>
              <a:rPr lang="ru-RU" dirty="0">
                <a:ea typeface="Calibri"/>
                <a:cs typeface="Times New Roman"/>
              </a:rPr>
              <a:t> по чл. 26, ал. 1, т. 1 - 10.</a:t>
            </a:r>
            <a:endParaRPr lang="bg-BG" sz="20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a typeface="Calibri"/>
                <a:cs typeface="Times New Roman"/>
              </a:rPr>
              <a:t>(</a:t>
            </a:r>
            <a:r>
              <a:rPr lang="ru-RU" dirty="0">
                <a:ea typeface="Calibri"/>
                <a:cs typeface="Times New Roman"/>
              </a:rPr>
              <a:t>2) </a:t>
            </a:r>
            <a:r>
              <a:rPr lang="ru-RU" dirty="0" err="1">
                <a:ea typeface="Calibri"/>
                <a:cs typeface="Times New Roman"/>
              </a:rPr>
              <a:t>Задължение</a:t>
            </a:r>
            <a:r>
              <a:rPr lang="ru-RU" dirty="0">
                <a:ea typeface="Calibri"/>
                <a:cs typeface="Times New Roman"/>
              </a:rPr>
              <a:t> на </a:t>
            </a:r>
            <a:r>
              <a:rPr lang="ru-RU" dirty="0" err="1">
                <a:ea typeface="Calibri"/>
                <a:cs typeface="Times New Roman"/>
              </a:rPr>
              <a:t>училищата</a:t>
            </a:r>
            <a:r>
              <a:rPr lang="ru-RU" dirty="0">
                <a:ea typeface="Calibri"/>
                <a:cs typeface="Times New Roman"/>
              </a:rPr>
              <a:t> по ал. 1 е да </a:t>
            </a:r>
            <a:r>
              <a:rPr lang="ru-RU" dirty="0" err="1">
                <a:ea typeface="Calibri"/>
                <a:cs typeface="Times New Roman"/>
              </a:rPr>
              <a:t>приемат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деца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със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специални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образователни</a:t>
            </a:r>
            <a:r>
              <a:rPr lang="ru-RU" dirty="0">
                <a:ea typeface="Calibri"/>
                <a:cs typeface="Times New Roman"/>
              </a:rPr>
              <a:t> потребности и/или с </a:t>
            </a:r>
            <a:r>
              <a:rPr lang="ru-RU" dirty="0" err="1">
                <a:ea typeface="Calibri"/>
                <a:cs typeface="Times New Roman"/>
              </a:rPr>
              <a:t>хронични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 err="1">
                <a:ea typeface="Calibri"/>
                <a:cs typeface="Times New Roman"/>
              </a:rPr>
              <a:t>заболявания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bg-BG" sz="2000" dirty="0">
              <a:latin typeface="Calibri"/>
              <a:ea typeface="Calibri"/>
              <a:cs typeface="Times New Roman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895D1D"/>
                </a:solidFill>
              </a:rPr>
              <a:t>ЗАКОН ЗА НАРОДНАТА ПРОСВЕТА (ЗНП)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0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bg-BG" sz="1800" b="1" dirty="0" smtClean="0"/>
              <a:t>		Индивидуална </a:t>
            </a:r>
            <a:r>
              <a:rPr lang="bg-BG" sz="1800" b="1" dirty="0"/>
              <a:t>образователна програма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ea typeface="Times New Roman"/>
              </a:rPr>
              <a:t>Чл. 31.</a:t>
            </a:r>
            <a:r>
              <a:rPr lang="ru-RU" sz="1800" dirty="0">
                <a:ea typeface="Times New Roman"/>
              </a:rPr>
              <a:t> (1) </a:t>
            </a:r>
            <a:r>
              <a:rPr lang="ru-RU" sz="1800" dirty="0" err="1">
                <a:ea typeface="Times New Roman"/>
              </a:rPr>
              <a:t>Индивидуалната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образователна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програма</a:t>
            </a:r>
            <a:r>
              <a:rPr lang="ru-RU" sz="1800" dirty="0">
                <a:ea typeface="Times New Roman"/>
              </a:rPr>
              <a:t> се </a:t>
            </a:r>
            <a:r>
              <a:rPr lang="ru-RU" sz="1800" dirty="0" err="1">
                <a:ea typeface="Times New Roman"/>
              </a:rPr>
              <a:t>разработва</a:t>
            </a:r>
            <a:r>
              <a:rPr lang="ru-RU" sz="1800" dirty="0">
                <a:ea typeface="Times New Roman"/>
              </a:rPr>
              <a:t> от </a:t>
            </a:r>
            <a:r>
              <a:rPr lang="ru-RU" sz="1800" dirty="0" err="1">
                <a:ea typeface="Times New Roman"/>
              </a:rPr>
              <a:t>екипа</a:t>
            </a:r>
            <a:r>
              <a:rPr lang="ru-RU" sz="1800" dirty="0">
                <a:ea typeface="Times New Roman"/>
              </a:rPr>
              <a:t> по чл. 25 и </a:t>
            </a:r>
            <a:r>
              <a:rPr lang="ru-RU" sz="1800" dirty="0" err="1">
                <a:ea typeface="Times New Roman"/>
              </a:rPr>
              <a:t>има</a:t>
            </a:r>
            <a:r>
              <a:rPr lang="ru-RU" sz="1800" dirty="0">
                <a:ea typeface="Times New Roman"/>
              </a:rPr>
              <a:t> за цел да </a:t>
            </a:r>
            <a:r>
              <a:rPr lang="ru-RU" sz="1800" dirty="0" err="1">
                <a:ea typeface="Times New Roman"/>
              </a:rPr>
              <a:t>подпомогне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детето</a:t>
            </a:r>
            <a:r>
              <a:rPr lang="ru-RU" sz="1800" dirty="0">
                <a:ea typeface="Times New Roman"/>
              </a:rPr>
              <a:t> или ученика </a:t>
            </a:r>
            <a:r>
              <a:rPr lang="ru-RU" sz="1800" dirty="0" err="1">
                <a:ea typeface="Times New Roman"/>
              </a:rPr>
              <a:t>със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специални</a:t>
            </a:r>
            <a:r>
              <a:rPr lang="ru-RU" sz="1800" dirty="0">
                <a:ea typeface="Times New Roman"/>
              </a:rPr>
              <a:t> </a:t>
            </a:r>
            <a:r>
              <a:rPr lang="ru-RU" sz="1800" dirty="0" err="1">
                <a:ea typeface="Times New Roman"/>
              </a:rPr>
              <a:t>образователни</a:t>
            </a:r>
            <a:r>
              <a:rPr lang="ru-RU" sz="1800" dirty="0">
                <a:ea typeface="Times New Roman"/>
              </a:rPr>
              <a:t> потребности за: </a:t>
            </a:r>
            <a:endParaRPr lang="bg-BG" sz="1800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1. усвояване на знания и умения за постигане на държавните образователни изисквания за предучилищното възпитание и подготовка или за учебното съдържание в съответствие с индивидуалните им потребности и потенциалните възможности;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2. стимулиране на цялостното развитие на детето или ученика;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3. усвояване на специфични знания и умения в зависимост от увреждането или нарушението;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4. развитие на социалните умения за самостоятелен и независим живот с оглед на успешна социална интеграция и професионална реализация.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800" dirty="0">
                <a:ea typeface="Times New Roman"/>
              </a:rPr>
              <a:t>(2) Индивидуалната програма включва конкретни задачи в рамките на учебните програми по един или повече учебни предмети от учебния план.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424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32.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Индивидуалната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разработва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съответствие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следните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основни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принципи</a:t>
            </a:r>
            <a:r>
              <a:rPr lang="ru-RU" dirty="0">
                <a:ea typeface="Times New Roman"/>
              </a:rPr>
              <a:t>: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1. спазване на правата на детето или ученика;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2. индивидуален подход при планиране на дейностите с акцент върху способностите, уменията и силните страни на детето или </a:t>
            </a:r>
            <a:r>
              <a:rPr lang="bg-BG" dirty="0" smtClean="0">
                <a:ea typeface="Times New Roman"/>
              </a:rPr>
              <a:t>ученика;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 smtClean="0">
                <a:ea typeface="Times New Roman"/>
              </a:rPr>
              <a:t>3</a:t>
            </a:r>
            <a:r>
              <a:rPr lang="bg-BG" dirty="0">
                <a:ea typeface="Times New Roman"/>
              </a:rPr>
              <a:t>. комплексно въздействие на планираните дейности;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4. </a:t>
            </a:r>
            <a:r>
              <a:rPr lang="bg-BG" dirty="0" err="1">
                <a:ea typeface="Times New Roman"/>
              </a:rPr>
              <a:t>екипност</a:t>
            </a:r>
            <a:r>
              <a:rPr lang="bg-BG" dirty="0">
                <a:ea typeface="Times New Roman"/>
              </a:rPr>
              <a:t> при изпълнението на програмата;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5. </a:t>
            </a:r>
            <a:r>
              <a:rPr lang="bg-BG" dirty="0" err="1">
                <a:ea typeface="Times New Roman"/>
              </a:rPr>
              <a:t>поетапност</a:t>
            </a:r>
            <a:r>
              <a:rPr lang="bg-BG" dirty="0">
                <a:ea typeface="Times New Roman"/>
              </a:rPr>
              <a:t> на планираните дейности;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6. приемственост и системност на планираните дейности;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7. осигуряване на съгласие и възможност за избор от детето, ученика и неговото семейство въз основа на предварително предоставена информация за планираните дейности.</a:t>
            </a:r>
          </a:p>
          <a:p>
            <a:pPr marL="0" indent="0">
              <a:spcAft>
                <a:spcPts val="0"/>
              </a:spcAft>
              <a:buNone/>
            </a:pPr>
            <a:endParaRPr lang="bg-BG" dirty="0"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53857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2248347"/>
            <a:ext cx="8712967" cy="4421013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600" b="1" dirty="0">
                <a:ea typeface="Times New Roman"/>
              </a:rPr>
              <a:t>Чл. 33.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Индивидуалната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образователна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програма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включва</a:t>
            </a:r>
            <a:r>
              <a:rPr lang="ru-RU" sz="1600" dirty="0">
                <a:ea typeface="Times New Roman"/>
              </a:rPr>
              <a:t> </a:t>
            </a:r>
            <a:r>
              <a:rPr lang="ru-RU" sz="1600" dirty="0" err="1">
                <a:ea typeface="Times New Roman"/>
              </a:rPr>
              <a:t>следните</a:t>
            </a:r>
            <a:r>
              <a:rPr lang="ru-RU" sz="1600" dirty="0">
                <a:ea typeface="Times New Roman"/>
              </a:rPr>
              <a:t> раздели: </a:t>
            </a:r>
            <a:endParaRPr lang="bg-BG" sz="1600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1. потенциални възможности и потребности на детето или ученика на базата на извършената оценка по чл. 26, ал. 2, т. 5;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2. основни цели и задачи на обучението, възпитанието и развитието, свързани с възможностите и потребностите на детето или ученика;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3. специални методи и средства за постигане на поставените цели и задачи;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4. области, в които се планират конкретни дейности за постигане на поставените цели и задачи;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5. критерии за определяне на постигнатия напредък в обучението, възпитанието и развитието;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6. оценъчна скала за равнището на усвоените знания, умения и компетентности, когнитивното развитие, езиково-говорното развитие и комуникативните умения, емоционалните, </a:t>
            </a:r>
            <a:r>
              <a:rPr lang="bg-BG" sz="1600" dirty="0" err="1">
                <a:ea typeface="Times New Roman"/>
              </a:rPr>
              <a:t>характеровите</a:t>
            </a:r>
            <a:r>
              <a:rPr lang="bg-BG" sz="1600" dirty="0">
                <a:ea typeface="Times New Roman"/>
              </a:rPr>
              <a:t> и поведенческите особености в съответствие с вида и степента на увреждането, нарушението или затруднението;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>
                <a:ea typeface="Times New Roman"/>
              </a:rPr>
              <a:t>7. постигнати резултати във всяка от определените </a:t>
            </a:r>
            <a:r>
              <a:rPr lang="bg-BG" sz="1600" dirty="0" smtClean="0">
                <a:ea typeface="Times New Roman"/>
              </a:rPr>
              <a:t>области;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sz="1600" dirty="0" smtClean="0">
                <a:ea typeface="Times New Roman"/>
              </a:rPr>
              <a:t>8</a:t>
            </a:r>
            <a:r>
              <a:rPr lang="bg-BG" sz="1600" dirty="0">
                <a:ea typeface="Times New Roman"/>
              </a:rPr>
              <a:t>. предложения за промени в програмата в резултат от обучението, възпитанието и развитието на детето или ученика</a:t>
            </a:r>
            <a:r>
              <a:rPr lang="bg-BG" sz="1600" dirty="0" smtClean="0">
                <a:ea typeface="Times New Roman"/>
              </a:rPr>
              <a:t>.</a:t>
            </a:r>
            <a:endParaRPr lang="bg-BG" sz="1600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86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34.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индивидуалните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програми</a:t>
            </a:r>
            <a:r>
              <a:rPr lang="ru-RU" dirty="0">
                <a:ea typeface="Times New Roman"/>
              </a:rPr>
              <a:t> за </a:t>
            </a:r>
            <a:r>
              <a:rPr lang="ru-RU" dirty="0" err="1">
                <a:ea typeface="Times New Roman"/>
              </a:rPr>
              <a:t>деца</a:t>
            </a:r>
            <a:r>
              <a:rPr lang="ru-RU" dirty="0">
                <a:ea typeface="Times New Roman"/>
              </a:rPr>
              <a:t> и </a:t>
            </a:r>
            <a:r>
              <a:rPr lang="ru-RU" dirty="0" err="1">
                <a:ea typeface="Times New Roman"/>
              </a:rPr>
              <a:t>ученици</a:t>
            </a:r>
            <a:r>
              <a:rPr lang="ru-RU" dirty="0">
                <a:ea typeface="Times New Roman"/>
              </a:rPr>
              <a:t> с множество </a:t>
            </a:r>
            <a:r>
              <a:rPr lang="ru-RU" dirty="0" err="1">
                <a:ea typeface="Times New Roman"/>
              </a:rPr>
              <a:t>увреждания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акцентира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върху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следните</a:t>
            </a:r>
            <a:r>
              <a:rPr lang="ru-RU" dirty="0">
                <a:ea typeface="Times New Roman"/>
              </a:rPr>
              <a:t> области: </a:t>
            </a:r>
            <a:r>
              <a:rPr lang="ru-RU" dirty="0" err="1">
                <a:ea typeface="Times New Roman"/>
              </a:rPr>
              <a:t>общо</a:t>
            </a:r>
            <a:r>
              <a:rPr lang="ru-RU" dirty="0">
                <a:ea typeface="Times New Roman"/>
              </a:rPr>
              <a:t> моторно развитие (</a:t>
            </a:r>
            <a:r>
              <a:rPr lang="ru-RU" dirty="0" err="1">
                <a:ea typeface="Times New Roman"/>
              </a:rPr>
              <a:t>фини</a:t>
            </a:r>
            <a:r>
              <a:rPr lang="ru-RU" dirty="0">
                <a:ea typeface="Times New Roman"/>
              </a:rPr>
              <a:t> и груби </a:t>
            </a:r>
            <a:r>
              <a:rPr lang="ru-RU" dirty="0" err="1">
                <a:ea typeface="Times New Roman"/>
              </a:rPr>
              <a:t>моторни</a:t>
            </a:r>
            <a:r>
              <a:rPr lang="ru-RU" dirty="0">
                <a:ea typeface="Times New Roman"/>
              </a:rPr>
              <a:t> умения), </a:t>
            </a:r>
            <a:r>
              <a:rPr lang="ru-RU" dirty="0" err="1">
                <a:ea typeface="Times New Roman"/>
              </a:rPr>
              <a:t>самообслужване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когнитивни</a:t>
            </a:r>
            <a:r>
              <a:rPr lang="ru-RU" dirty="0">
                <a:ea typeface="Times New Roman"/>
              </a:rPr>
              <a:t> умения, </a:t>
            </a:r>
            <a:r>
              <a:rPr lang="ru-RU" dirty="0" err="1">
                <a:ea typeface="Times New Roman"/>
              </a:rPr>
              <a:t>езиково-говорно</a:t>
            </a:r>
            <a:r>
              <a:rPr lang="ru-RU" dirty="0">
                <a:ea typeface="Times New Roman"/>
              </a:rPr>
              <a:t> развитие и </a:t>
            </a:r>
            <a:r>
              <a:rPr lang="ru-RU" dirty="0" err="1">
                <a:ea typeface="Times New Roman"/>
              </a:rPr>
              <a:t>комуникация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социални</a:t>
            </a:r>
            <a:r>
              <a:rPr lang="ru-RU" dirty="0">
                <a:ea typeface="Times New Roman"/>
              </a:rPr>
              <a:t> умения, </a:t>
            </a:r>
            <a:r>
              <a:rPr lang="ru-RU" dirty="0" err="1">
                <a:ea typeface="Times New Roman"/>
              </a:rPr>
              <a:t>художествена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дейност</a:t>
            </a:r>
            <a:r>
              <a:rPr lang="ru-RU" dirty="0">
                <a:ea typeface="Times New Roman"/>
              </a:rPr>
              <a:t>, </a:t>
            </a:r>
            <a:r>
              <a:rPr lang="ru-RU" dirty="0" err="1">
                <a:ea typeface="Times New Roman"/>
              </a:rPr>
              <a:t>трудова</a:t>
            </a:r>
            <a:r>
              <a:rPr lang="ru-RU" dirty="0">
                <a:ea typeface="Times New Roman"/>
              </a:rPr>
              <a:t> терапия, </a:t>
            </a:r>
            <a:r>
              <a:rPr lang="ru-RU" dirty="0" err="1">
                <a:ea typeface="Times New Roman"/>
              </a:rPr>
              <a:t>учебна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дейност</a:t>
            </a:r>
            <a:r>
              <a:rPr lang="ru-RU" dirty="0">
                <a:ea typeface="Times New Roman"/>
              </a:rPr>
              <a:t>.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a typeface="Times New Roman"/>
              </a:rPr>
              <a:t>Чл</a:t>
            </a:r>
            <a:r>
              <a:rPr lang="ru-RU" b="1" dirty="0">
                <a:ea typeface="Times New Roman"/>
              </a:rPr>
              <a:t>. 35.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Индивидуалната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се </a:t>
            </a:r>
            <a:r>
              <a:rPr lang="ru-RU" dirty="0" err="1">
                <a:ea typeface="Times New Roman"/>
              </a:rPr>
              <a:t>разработва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съответствие</a:t>
            </a:r>
            <a:r>
              <a:rPr lang="ru-RU" dirty="0">
                <a:ea typeface="Times New Roman"/>
              </a:rPr>
              <a:t> с примерна рамка на </a:t>
            </a:r>
            <a:r>
              <a:rPr lang="ru-RU" dirty="0" err="1">
                <a:ea typeface="Times New Roman"/>
              </a:rPr>
              <a:t>индивидуална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</a:t>
            </a:r>
            <a:r>
              <a:rPr lang="ru-RU" dirty="0">
                <a:ea typeface="Times New Roman"/>
              </a:rPr>
              <a:t> или ученик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(приложение № 2).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a typeface="Times New Roman"/>
              </a:rPr>
              <a:t>Чл</a:t>
            </a:r>
            <a:r>
              <a:rPr lang="ru-RU" b="1" dirty="0">
                <a:ea typeface="Times New Roman"/>
              </a:rPr>
              <a:t>. 36.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Координирането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дейностите</a:t>
            </a:r>
            <a:r>
              <a:rPr lang="ru-RU" dirty="0">
                <a:ea typeface="Times New Roman"/>
              </a:rPr>
              <a:t> по </a:t>
            </a:r>
            <a:r>
              <a:rPr lang="ru-RU" dirty="0" err="1">
                <a:ea typeface="Times New Roman"/>
              </a:rPr>
              <a:t>индивидуалната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</a:t>
            </a:r>
            <a:r>
              <a:rPr lang="ru-RU" dirty="0">
                <a:ea typeface="Times New Roman"/>
              </a:rPr>
              <a:t> или ученик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се </a:t>
            </a:r>
            <a:r>
              <a:rPr lang="ru-RU" dirty="0" err="1">
                <a:ea typeface="Times New Roman"/>
              </a:rPr>
              <a:t>осъществява</a:t>
            </a:r>
            <a:r>
              <a:rPr lang="ru-RU" dirty="0">
                <a:ea typeface="Times New Roman"/>
              </a:rPr>
              <a:t> от </a:t>
            </a:r>
            <a:r>
              <a:rPr lang="ru-RU" dirty="0" err="1">
                <a:ea typeface="Times New Roman"/>
              </a:rPr>
              <a:t>ресурсния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учител</a:t>
            </a:r>
            <a:r>
              <a:rPr lang="ru-RU" dirty="0">
                <a:ea typeface="Times New Roman"/>
              </a:rPr>
              <a:t>. </a:t>
            </a:r>
            <a:endParaRPr lang="bg-BG" dirty="0"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 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206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ea typeface="Times New Roman"/>
              </a:rPr>
              <a:t>Чл. 37.</a:t>
            </a:r>
            <a:r>
              <a:rPr lang="ru-RU" dirty="0">
                <a:ea typeface="Times New Roman"/>
              </a:rPr>
              <a:t> (1) </a:t>
            </a:r>
            <a:r>
              <a:rPr lang="ru-RU" dirty="0" err="1">
                <a:ea typeface="Times New Roman"/>
              </a:rPr>
              <a:t>Оценяването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постиженията</a:t>
            </a:r>
            <a:r>
              <a:rPr lang="ru-RU" dirty="0">
                <a:ea typeface="Times New Roman"/>
              </a:rPr>
              <a:t> по </a:t>
            </a:r>
            <a:r>
              <a:rPr lang="ru-RU" dirty="0" err="1">
                <a:ea typeface="Times New Roman"/>
              </a:rPr>
              <a:t>индивидуалната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образователна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програма</a:t>
            </a:r>
            <a:r>
              <a:rPr lang="ru-RU" dirty="0">
                <a:ea typeface="Times New Roman"/>
              </a:rPr>
              <a:t> на </a:t>
            </a:r>
            <a:r>
              <a:rPr lang="ru-RU" dirty="0" err="1">
                <a:ea typeface="Times New Roman"/>
              </a:rPr>
              <a:t>дете</a:t>
            </a:r>
            <a:r>
              <a:rPr lang="ru-RU" dirty="0">
                <a:ea typeface="Times New Roman"/>
              </a:rPr>
              <a:t> или ученик </a:t>
            </a:r>
            <a:r>
              <a:rPr lang="ru-RU" dirty="0" err="1">
                <a:ea typeface="Times New Roman"/>
              </a:rPr>
              <a:t>със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специални</a:t>
            </a:r>
            <a:r>
              <a:rPr lang="ru-RU" dirty="0">
                <a:ea typeface="Times New Roman"/>
              </a:rPr>
              <a:t> </a:t>
            </a:r>
            <a:r>
              <a:rPr lang="ru-RU" dirty="0" err="1">
                <a:ea typeface="Times New Roman"/>
              </a:rPr>
              <a:t>образователни</a:t>
            </a:r>
            <a:r>
              <a:rPr lang="ru-RU" dirty="0">
                <a:ea typeface="Times New Roman"/>
              </a:rPr>
              <a:t> потребности се </a:t>
            </a:r>
            <a:r>
              <a:rPr lang="ru-RU" dirty="0" err="1">
                <a:ea typeface="Times New Roman"/>
              </a:rPr>
              <a:t>осъществява</a:t>
            </a:r>
            <a:r>
              <a:rPr lang="ru-RU" dirty="0">
                <a:ea typeface="Times New Roman"/>
              </a:rPr>
              <a:t> в </a:t>
            </a:r>
            <a:r>
              <a:rPr lang="ru-RU" dirty="0" err="1">
                <a:ea typeface="Times New Roman"/>
              </a:rPr>
              <a:t>съответствие</a:t>
            </a:r>
            <a:r>
              <a:rPr lang="ru-RU" dirty="0">
                <a:ea typeface="Times New Roman"/>
              </a:rPr>
              <a:t> с </a:t>
            </a:r>
            <a:r>
              <a:rPr lang="ru-RU" dirty="0" err="1">
                <a:ea typeface="Times New Roman"/>
              </a:rPr>
              <a:t>критериите</a:t>
            </a:r>
            <a:r>
              <a:rPr lang="ru-RU" dirty="0">
                <a:ea typeface="Times New Roman"/>
              </a:rPr>
              <a:t> по чл. 33, т. 5. </a:t>
            </a:r>
            <a:endParaRPr lang="bg-BG" dirty="0"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(2) Постиженията на учениците със специални образователни потребности по индивидуалните образователни програми се оценяват с оценки с качествен и количествен показател.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bg-BG" dirty="0">
                <a:ea typeface="Times New Roman"/>
              </a:rPr>
              <a:t>(3) Отчитането на резултатите по индивидуалната образователна програма се осъществява от екипа по чл. 25 в съответствие със сроковете, определени в програмата.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895D1D"/>
                </a:solidFill>
              </a:rPr>
              <a:t>НАРЕДБА № 1 ОТ 23.01.2009 Г. ЗА ОБУЧЕНИЕТО НА ДЕЦА И УЧЕНИЦИ СЪС СПЕЦИАЛНИ ОБРАЗОВАТЕЛНИ ПОТРЕБНОСТИ И/ИЛИ С ХРОНИЧНИ ЗАБОЛЯВАНИЯ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738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</a:rPr>
              <a:t>С </a:t>
            </a:r>
            <a:r>
              <a:rPr lang="ru-RU" dirty="0" err="1">
                <a:latin typeface="Times New Roman"/>
              </a:rPr>
              <a:t>тази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наредба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определя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държавното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образователно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изискване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системата</a:t>
            </a:r>
            <a:r>
              <a:rPr lang="ru-RU" dirty="0">
                <a:latin typeface="Times New Roman"/>
              </a:rPr>
              <a:t> за </a:t>
            </a:r>
            <a:r>
              <a:rPr lang="ru-RU" dirty="0" err="1">
                <a:latin typeface="Times New Roman"/>
              </a:rPr>
              <a:t>оценяване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въз</a:t>
            </a:r>
            <a:r>
              <a:rPr lang="ru-RU" dirty="0">
                <a:latin typeface="Times New Roman"/>
              </a:rPr>
              <a:t> основа на </a:t>
            </a:r>
            <a:r>
              <a:rPr lang="ru-RU" dirty="0" err="1">
                <a:latin typeface="Times New Roman"/>
              </a:rPr>
              <a:t>установените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резултати</a:t>
            </a:r>
            <a:r>
              <a:rPr lang="ru-RU" dirty="0">
                <a:latin typeface="Times New Roman"/>
              </a:rPr>
              <a:t> от </a:t>
            </a:r>
            <a:r>
              <a:rPr lang="ru-RU" dirty="0" err="1">
                <a:latin typeface="Times New Roman"/>
              </a:rPr>
              <a:t>текущите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изпитвания</a:t>
            </a:r>
            <a:r>
              <a:rPr lang="ru-RU" dirty="0">
                <a:latin typeface="Times New Roman"/>
              </a:rPr>
              <a:t> и </a:t>
            </a:r>
            <a:r>
              <a:rPr lang="ru-RU" dirty="0" err="1">
                <a:latin typeface="Times New Roman"/>
              </a:rPr>
              <a:t>изпити</a:t>
            </a:r>
            <a:r>
              <a:rPr lang="ru-RU" dirty="0">
                <a:latin typeface="Times New Roman"/>
              </a:rPr>
              <a:t>. </a:t>
            </a:r>
            <a:r>
              <a:rPr lang="ru-RU" dirty="0" err="1">
                <a:latin typeface="Times New Roman"/>
              </a:rPr>
              <a:t>Специално</a:t>
            </a:r>
            <a:r>
              <a:rPr lang="ru-RU" dirty="0">
                <a:latin typeface="Times New Roman"/>
              </a:rPr>
              <a:t> внимание е отделено на </a:t>
            </a:r>
            <a:r>
              <a:rPr lang="ru-RU" dirty="0" err="1">
                <a:latin typeface="Times New Roman"/>
              </a:rPr>
              <a:t>организацията</a:t>
            </a:r>
            <a:r>
              <a:rPr lang="ru-RU" dirty="0">
                <a:latin typeface="Times New Roman"/>
              </a:rPr>
              <a:t> и начина на </a:t>
            </a:r>
            <a:r>
              <a:rPr lang="ru-RU" dirty="0" err="1">
                <a:latin typeface="Times New Roman"/>
              </a:rPr>
              <a:t>оценяване</a:t>
            </a:r>
            <a:r>
              <a:rPr lang="ru-RU" dirty="0">
                <a:latin typeface="Times New Roman"/>
              </a:rPr>
              <a:t> на </a:t>
            </a:r>
            <a:r>
              <a:rPr lang="ru-RU" dirty="0" err="1">
                <a:latin typeface="Times New Roman"/>
              </a:rPr>
              <a:t>на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учениците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със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специални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потребности, </a:t>
            </a:r>
            <a:r>
              <a:rPr lang="ru-RU" dirty="0" err="1">
                <a:latin typeface="Times New Roman"/>
              </a:rPr>
              <a:t>които</a:t>
            </a:r>
            <a:r>
              <a:rPr lang="ru-RU" dirty="0">
                <a:latin typeface="Times New Roman"/>
              </a:rPr>
              <a:t> се </a:t>
            </a:r>
            <a:r>
              <a:rPr lang="ru-RU" dirty="0" err="1">
                <a:latin typeface="Times New Roman"/>
              </a:rPr>
              <a:t>обучават</a:t>
            </a:r>
            <a:r>
              <a:rPr lang="ru-RU" dirty="0">
                <a:latin typeface="Times New Roman"/>
              </a:rPr>
              <a:t> по </a:t>
            </a:r>
            <a:r>
              <a:rPr lang="ru-RU" dirty="0" err="1">
                <a:latin typeface="Times New Roman"/>
              </a:rPr>
              <a:t>индивидуални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образователни</a:t>
            </a:r>
            <a:r>
              <a:rPr lang="ru-RU" dirty="0">
                <a:latin typeface="Times New Roman"/>
              </a:rPr>
              <a:t> </a:t>
            </a:r>
            <a:r>
              <a:rPr lang="ru-RU" dirty="0" err="1">
                <a:latin typeface="Times New Roman"/>
              </a:rPr>
              <a:t>програми</a:t>
            </a:r>
            <a:r>
              <a:rPr lang="ru-RU" dirty="0">
                <a:latin typeface="Times New Roman"/>
              </a:rPr>
              <a:t>. </a:t>
            </a:r>
          </a:p>
          <a:p>
            <a:endParaRPr lang="bg-BG" dirty="0">
              <a:latin typeface="Times New Roman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/>
              </a:rPr>
              <a:t>НАРЕДБА </a:t>
            </a:r>
            <a:r>
              <a:rPr lang="ru-RU" sz="4000" b="1" dirty="0">
                <a:latin typeface="Times New Roman"/>
              </a:rPr>
              <a:t>№ 3 ОТ 15.04.2003 Г. ЗА СИСТЕМАТА ЗА ОЦЕНЯВАНЕ 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5235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387781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Чл. 7. 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(6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Въз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основа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установените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резултати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от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текущите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изпитвания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изпитите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учениците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bg-BG" sz="1800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обучават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индивидуални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не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постигат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държавното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изискване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учебното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съдържание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поставят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оценки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качествен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количествен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показател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усвоените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знания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и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компетентности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съгласно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индивидуалните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им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.</a:t>
            </a:r>
            <a:endParaRPr lang="bg-BG" sz="180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7)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Учениците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обучават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индивидуални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и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постигат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държавното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изискване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учебното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съдържание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процеса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училищното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обучение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оценяват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с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оценките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ал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. 2 и 3.</a:t>
            </a:r>
            <a:endParaRPr lang="bg-BG" sz="180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(8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завършването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клас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етап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степен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на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образование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индивидуални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учениците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специални</a:t>
            </a:r>
            <a:endParaRPr lang="bg-BG" sz="1800" dirty="0">
              <a:solidFill>
                <a:schemeClr val="tx1"/>
              </a:solidFill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не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постигнали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държавното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образователно</a:t>
            </a:r>
            <a:r>
              <a:rPr lang="bg-BG" sz="1800" dirty="0" smtClean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изискване</a:t>
            </a:r>
            <a:r>
              <a:rPr lang="en-US" sz="1800" dirty="0" smtClean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учебното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съдържание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получават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оценки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само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с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качествен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показател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Times New Roman"/>
                <a:cs typeface="TimesNewRomanPSMT"/>
              </a:rPr>
              <a:t>.</a:t>
            </a:r>
            <a:endParaRPr lang="bg-BG" sz="1800" dirty="0">
              <a:solidFill>
                <a:schemeClr val="tx1"/>
              </a:solidFill>
              <a:latin typeface="+mj-lt"/>
              <a:ea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895D1D"/>
                </a:solidFill>
              </a:rPr>
              <a:t>НАРЕДБА № 3 ОТ 15.04.2003 Г. ЗА СИСТЕМАТА ЗА ОЦЕНЯВАНЕ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935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bg-BG" b="1" dirty="0" smtClean="0">
                <a:latin typeface="Calibri"/>
              </a:rPr>
              <a:t>РЕЧНИК </a:t>
            </a:r>
            <a:r>
              <a:rPr lang="bg-BG" b="1" dirty="0">
                <a:latin typeface="Calibri"/>
              </a:rPr>
              <a:t>НА ПОНЯТИЯТА 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6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1" cy="46085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latin typeface="+mj-lt"/>
              </a:rPr>
              <a:t>Определение</a:t>
            </a:r>
            <a:r>
              <a:rPr lang="ru-RU" sz="1600" b="1" dirty="0">
                <a:latin typeface="+mj-lt"/>
              </a:rPr>
              <a:t>: </a:t>
            </a:r>
            <a:r>
              <a:rPr lang="ru-RU" sz="1600" b="1" dirty="0" err="1">
                <a:latin typeface="+mj-lt"/>
              </a:rPr>
              <a:t>Дислексията</a:t>
            </a:r>
            <a:r>
              <a:rPr lang="ru-RU" sz="1600" b="1" dirty="0">
                <a:latin typeface="+mj-lt"/>
              </a:rPr>
              <a:t> - </a:t>
            </a:r>
            <a:r>
              <a:rPr lang="ru-RU" sz="1600" dirty="0">
                <a:latin typeface="+mj-lt"/>
              </a:rPr>
              <a:t>специфично </a:t>
            </a:r>
            <a:r>
              <a:rPr lang="ru-RU" sz="1600" dirty="0" err="1">
                <a:latin typeface="+mj-lt"/>
              </a:rPr>
              <a:t>обучително</a:t>
            </a:r>
            <a:r>
              <a:rPr lang="ru-RU" sz="1600" dirty="0">
                <a:latin typeface="+mj-lt"/>
              </a:rPr>
              <a:t> затруднение, </a:t>
            </a:r>
            <a:r>
              <a:rPr lang="ru-RU" sz="1600" dirty="0" err="1">
                <a:latin typeface="+mj-lt"/>
              </a:rPr>
              <a:t>което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сериозно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засяга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развитието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влияе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върху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четенето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развитието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функционирането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600" dirty="0" err="1">
                <a:latin typeface="+mj-lt"/>
              </a:rPr>
              <a:t>Според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статистиката</a:t>
            </a:r>
            <a:r>
              <a:rPr lang="ru-RU" sz="1600" dirty="0">
                <a:latin typeface="+mj-lt"/>
              </a:rPr>
              <a:t> между 10 и 17% от </a:t>
            </a:r>
            <a:r>
              <a:rPr lang="ru-RU" sz="1600" dirty="0" err="1">
                <a:latin typeface="+mj-lt"/>
              </a:rPr>
              <a:t>всички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деца</a:t>
            </a:r>
            <a:r>
              <a:rPr lang="ru-RU" sz="1600" dirty="0">
                <a:latin typeface="+mj-lt"/>
              </a:rPr>
              <a:t> в </a:t>
            </a:r>
            <a:r>
              <a:rPr lang="ru-RU" sz="1600" dirty="0" err="1">
                <a:latin typeface="+mj-lt"/>
              </a:rPr>
              <a:t>начален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етап</a:t>
            </a:r>
            <a:r>
              <a:rPr lang="ru-RU" sz="1600" dirty="0">
                <a:latin typeface="+mj-lt"/>
              </a:rPr>
              <a:t> на обучение </a:t>
            </a:r>
            <a:r>
              <a:rPr lang="ru-RU" sz="1600" dirty="0" err="1">
                <a:latin typeface="+mj-lt"/>
              </a:rPr>
              <a:t>имат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някаква</a:t>
            </a:r>
            <a:r>
              <a:rPr lang="ru-RU" sz="1600" dirty="0">
                <a:latin typeface="+mj-lt"/>
              </a:rPr>
              <a:t> форма на </a:t>
            </a:r>
            <a:r>
              <a:rPr lang="ru-RU" sz="1600" dirty="0" err="1">
                <a:latin typeface="+mj-lt"/>
              </a:rPr>
              <a:t>обучителни</a:t>
            </a:r>
            <a:r>
              <a:rPr lang="ru-RU" sz="1600" dirty="0">
                <a:latin typeface="+mj-lt"/>
              </a:rPr>
              <a:t> трудности. 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Сред </a:t>
            </a:r>
            <a:r>
              <a:rPr lang="ru-RU" sz="1600" dirty="0" err="1">
                <a:latin typeface="+mj-lt"/>
              </a:rPr>
              <a:t>известните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международни</a:t>
            </a:r>
            <a:r>
              <a:rPr lang="ru-RU" sz="1600" dirty="0">
                <a:latin typeface="+mj-lt"/>
              </a:rPr>
              <a:t> организации, </a:t>
            </a:r>
            <a:r>
              <a:rPr lang="ru-RU" sz="1600" dirty="0" err="1">
                <a:latin typeface="+mj-lt"/>
              </a:rPr>
              <a:t>занимаващи</a:t>
            </a:r>
            <a:r>
              <a:rPr lang="ru-RU" sz="1600" dirty="0">
                <a:latin typeface="+mj-lt"/>
              </a:rPr>
              <a:t> се с </a:t>
            </a:r>
            <a:r>
              <a:rPr lang="ru-RU" sz="1600" dirty="0" err="1">
                <a:latin typeface="+mj-lt"/>
              </a:rPr>
              <a:t>проблемите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дислексията</a:t>
            </a:r>
            <a:r>
              <a:rPr lang="ru-RU" sz="1600" dirty="0">
                <a:latin typeface="+mj-lt"/>
              </a:rPr>
              <a:t> е </a:t>
            </a:r>
            <a:r>
              <a:rPr lang="ru-RU" sz="1600" b="1" dirty="0" err="1">
                <a:latin typeface="+mj-lt"/>
              </a:rPr>
              <a:t>Международната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асоциация</a:t>
            </a:r>
            <a:r>
              <a:rPr lang="ru-RU" sz="1600" b="1" dirty="0">
                <a:latin typeface="+mj-lt"/>
              </a:rPr>
              <a:t> по </a:t>
            </a:r>
            <a:r>
              <a:rPr lang="ru-RU" sz="1600" b="1" dirty="0" err="1">
                <a:latin typeface="+mj-lt"/>
              </a:rPr>
              <a:t>дислексия</a:t>
            </a:r>
            <a:r>
              <a:rPr lang="ru-RU" sz="1600" b="1" dirty="0">
                <a:latin typeface="+mj-lt"/>
              </a:rPr>
              <a:t> (IAD, 1994). </a:t>
            </a:r>
            <a:r>
              <a:rPr lang="ru-RU" sz="1600" dirty="0" err="1">
                <a:latin typeface="+mj-lt"/>
              </a:rPr>
              <a:t>Тя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дава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следното</a:t>
            </a:r>
            <a:r>
              <a:rPr lang="ru-RU" sz="1600" dirty="0">
                <a:latin typeface="+mj-lt"/>
              </a:rPr>
              <a:t> определение за </a:t>
            </a:r>
            <a:r>
              <a:rPr lang="ru-RU" sz="1600" dirty="0" err="1">
                <a:latin typeface="+mj-lt"/>
              </a:rPr>
              <a:t>това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обучително</a:t>
            </a:r>
            <a:r>
              <a:rPr lang="ru-RU" sz="1600" dirty="0">
                <a:latin typeface="+mj-lt"/>
              </a:rPr>
              <a:t> затруднение: </a:t>
            </a:r>
            <a:r>
              <a:rPr lang="ru-RU" sz="1600" dirty="0" err="1">
                <a:latin typeface="+mj-lt"/>
              </a:rPr>
              <a:t>Неврологично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базирана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често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фамилна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обремененост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която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пречи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усвояването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обработката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. То се </a:t>
            </a:r>
            <a:r>
              <a:rPr lang="ru-RU" sz="1600" dirty="0" err="1">
                <a:latin typeface="+mj-lt"/>
              </a:rPr>
              <a:t>проявява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като</a:t>
            </a:r>
            <a:r>
              <a:rPr lang="ru-RU" sz="1600" dirty="0">
                <a:latin typeface="+mj-lt"/>
              </a:rPr>
              <a:t> затруднения </a:t>
            </a:r>
            <a:r>
              <a:rPr lang="ru-RU" sz="1600" dirty="0" err="1">
                <a:latin typeface="+mj-lt"/>
              </a:rPr>
              <a:t>във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възприемането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изразяването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включващи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фонологична</a:t>
            </a:r>
            <a:r>
              <a:rPr lang="ru-RU" sz="1600" dirty="0">
                <a:latin typeface="+mj-lt"/>
              </a:rPr>
              <a:t> обработка на </a:t>
            </a:r>
            <a:r>
              <a:rPr lang="ru-RU" sz="1600" dirty="0" err="1">
                <a:latin typeface="+mj-lt"/>
              </a:rPr>
              <a:t>четенето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писането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правописа</a:t>
            </a:r>
            <a:r>
              <a:rPr lang="ru-RU" sz="1600" dirty="0">
                <a:latin typeface="+mj-lt"/>
              </a:rPr>
              <a:t>, почерка и </a:t>
            </a:r>
            <a:r>
              <a:rPr lang="ru-RU" sz="1600" dirty="0" err="1">
                <a:latin typeface="+mj-lt"/>
              </a:rPr>
              <a:t>понякога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смятането</a:t>
            </a:r>
            <a:r>
              <a:rPr lang="ru-RU" sz="1600" dirty="0">
                <a:latin typeface="+mj-lt"/>
              </a:rPr>
              <a:t>. </a:t>
            </a:r>
            <a:r>
              <a:rPr lang="ru-RU" sz="1600" dirty="0" err="1">
                <a:latin typeface="+mj-lt"/>
              </a:rPr>
              <a:t>Дислексията</a:t>
            </a:r>
            <a:r>
              <a:rPr lang="ru-RU" sz="1600" dirty="0">
                <a:latin typeface="+mj-lt"/>
              </a:rPr>
              <a:t> е с </a:t>
            </a:r>
            <a:r>
              <a:rPr lang="ru-RU" sz="1600" dirty="0" err="1">
                <a:latin typeface="+mj-lt"/>
              </a:rPr>
              <a:t>неврологичен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произход</a:t>
            </a:r>
            <a:r>
              <a:rPr lang="ru-RU" sz="1600" dirty="0">
                <a:latin typeface="+mj-lt"/>
              </a:rPr>
              <a:t> и не е </a:t>
            </a:r>
            <a:r>
              <a:rPr lang="ru-RU" sz="1600" dirty="0" err="1">
                <a:latin typeface="+mj-lt"/>
              </a:rPr>
              <a:t>резултат</a:t>
            </a:r>
            <a:r>
              <a:rPr lang="ru-RU" sz="1600" dirty="0">
                <a:latin typeface="+mj-lt"/>
              </a:rPr>
              <a:t> от </a:t>
            </a:r>
            <a:r>
              <a:rPr lang="ru-RU" sz="1600" dirty="0" err="1">
                <a:latin typeface="+mj-lt"/>
              </a:rPr>
              <a:t>липса</a:t>
            </a:r>
            <a:r>
              <a:rPr lang="ru-RU" sz="1600" dirty="0">
                <a:latin typeface="+mj-lt"/>
              </a:rPr>
              <a:t> на мотивация, </a:t>
            </a:r>
            <a:r>
              <a:rPr lang="ru-RU" sz="1600" dirty="0" err="1">
                <a:latin typeface="+mj-lt"/>
              </a:rPr>
              <a:t>сензорни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увреждания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недостатъчно</a:t>
            </a:r>
            <a:r>
              <a:rPr lang="ru-RU" sz="1600" dirty="0">
                <a:latin typeface="+mj-lt"/>
              </a:rPr>
              <a:t> обучение или </a:t>
            </a:r>
            <a:r>
              <a:rPr lang="ru-RU" sz="1600" dirty="0" err="1">
                <a:latin typeface="+mj-lt"/>
              </a:rPr>
              <a:t>възможности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околната</a:t>
            </a:r>
            <a:r>
              <a:rPr lang="ru-RU" sz="1600" dirty="0">
                <a:latin typeface="+mj-lt"/>
              </a:rPr>
              <a:t> среда. </a:t>
            </a:r>
            <a:r>
              <a:rPr lang="ru-RU" sz="1600" dirty="0" err="1">
                <a:latin typeface="+mj-lt"/>
              </a:rPr>
              <a:t>Въпреки</a:t>
            </a:r>
            <a:r>
              <a:rPr lang="ru-RU" sz="1600" dirty="0">
                <a:latin typeface="+mj-lt"/>
              </a:rPr>
              <a:t> че </a:t>
            </a:r>
            <a:r>
              <a:rPr lang="ru-RU" sz="1600" dirty="0" err="1">
                <a:latin typeface="+mj-lt"/>
              </a:rPr>
              <a:t>дислексията</a:t>
            </a:r>
            <a:r>
              <a:rPr lang="ru-RU" sz="1600" dirty="0">
                <a:latin typeface="+mj-lt"/>
              </a:rPr>
              <a:t> е за </a:t>
            </a:r>
            <a:r>
              <a:rPr lang="ru-RU" sz="1600" dirty="0" err="1">
                <a:latin typeface="+mj-lt"/>
              </a:rPr>
              <a:t>цял</a:t>
            </a:r>
            <a:r>
              <a:rPr lang="ru-RU" sz="1600" dirty="0">
                <a:latin typeface="+mj-lt"/>
              </a:rPr>
              <a:t> живот, хора с </a:t>
            </a:r>
            <a:r>
              <a:rPr lang="ru-RU" sz="1600" dirty="0" err="1">
                <a:latin typeface="+mj-lt"/>
              </a:rPr>
              <a:t>дислексия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често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реагират</a:t>
            </a:r>
            <a:r>
              <a:rPr lang="ru-RU" sz="1600" dirty="0">
                <a:latin typeface="+mj-lt"/>
              </a:rPr>
              <a:t> успешно на </a:t>
            </a:r>
            <a:r>
              <a:rPr lang="ru-RU" sz="1600" dirty="0" err="1">
                <a:latin typeface="+mj-lt"/>
              </a:rPr>
              <a:t>навременна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подходяща</a:t>
            </a:r>
            <a:r>
              <a:rPr lang="ru-RU" sz="1600" dirty="0">
                <a:latin typeface="+mj-lt"/>
              </a:rPr>
              <a:t> интервенция.” </a:t>
            </a:r>
            <a:endParaRPr lang="bg-BG" sz="1600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1600" dirty="0" err="1" smtClean="0">
                <a:latin typeface="+mj-lt"/>
              </a:rPr>
              <a:t>Българските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специалисти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разглеждат</a:t>
            </a:r>
            <a:r>
              <a:rPr lang="ru-RU" sz="1600" dirty="0">
                <a:latin typeface="+mj-lt"/>
              </a:rPr>
              <a:t> термина „</a:t>
            </a:r>
            <a:r>
              <a:rPr lang="ru-RU" sz="1600" dirty="0" err="1">
                <a:latin typeface="+mj-lt"/>
              </a:rPr>
              <a:t>дислексия</a:t>
            </a:r>
            <a:r>
              <a:rPr lang="ru-RU" sz="1600" dirty="0">
                <a:latin typeface="+mj-lt"/>
              </a:rPr>
              <a:t>” в контекста на „</a:t>
            </a:r>
            <a:r>
              <a:rPr lang="ru-RU" sz="1600" dirty="0" err="1">
                <a:latin typeface="+mj-lt"/>
              </a:rPr>
              <a:t>специалните</a:t>
            </a:r>
            <a:r>
              <a:rPr lang="ru-RU" sz="1600" dirty="0">
                <a:latin typeface="+mj-lt"/>
              </a:rPr>
              <a:t> потребности” и се </a:t>
            </a:r>
            <a:r>
              <a:rPr lang="ru-RU" sz="1600" dirty="0" err="1">
                <a:latin typeface="+mj-lt"/>
              </a:rPr>
              <a:t>възприема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като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обучителна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трудност</a:t>
            </a:r>
            <a:r>
              <a:rPr lang="ru-RU" sz="1600" dirty="0">
                <a:latin typeface="+mj-lt"/>
              </a:rPr>
              <a:t>, по </a:t>
            </a:r>
            <a:r>
              <a:rPr lang="ru-RU" sz="1600" dirty="0" err="1">
                <a:latin typeface="+mj-lt"/>
              </a:rPr>
              <a:t>смисъла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Наредба</a:t>
            </a:r>
            <a:r>
              <a:rPr lang="ru-RU" sz="1600" dirty="0">
                <a:latin typeface="+mj-lt"/>
              </a:rPr>
              <a:t> №1 от 23.01.2009 г. </a:t>
            </a:r>
            <a:endParaRPr lang="bg-BG" sz="16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bg-BG" sz="2000" b="1" dirty="0" smtClean="0">
                <a:latin typeface="Calibri"/>
              </a:rPr>
              <a:t>ВИДОВЕ СПЕЦИАЛНИ </a:t>
            </a:r>
            <a:r>
              <a:rPr lang="bg-BG" sz="2000" b="1" dirty="0">
                <a:latin typeface="Calibri"/>
              </a:rPr>
              <a:t>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 smtClean="0">
                <a:latin typeface="Calibri"/>
              </a:rPr>
              <a:t>Обучителни </a:t>
            </a:r>
            <a:r>
              <a:rPr lang="bg-BG" sz="2000" b="1" i="1" dirty="0">
                <a:latin typeface="Calibri"/>
              </a:rPr>
              <a:t>трудности (</a:t>
            </a:r>
            <a:r>
              <a:rPr lang="bg-BG" sz="2000" b="1" i="1" dirty="0" err="1">
                <a:latin typeface="Calibri"/>
              </a:rPr>
              <a:t>Дислексия</a:t>
            </a:r>
            <a:r>
              <a:rPr lang="bg-BG" sz="2000" b="1" i="1" dirty="0">
                <a:latin typeface="Calibri"/>
              </a:rPr>
              <a:t>)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5109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+mj-lt"/>
              </a:rPr>
              <a:t>Кои </a:t>
            </a:r>
            <a:r>
              <a:rPr lang="ru-RU" sz="1800" b="1" dirty="0" err="1">
                <a:latin typeface="+mj-lt"/>
              </a:rPr>
              <a:t>са</a:t>
            </a:r>
            <a:r>
              <a:rPr lang="ru-RU" sz="1800" b="1" dirty="0">
                <a:latin typeface="+mj-lt"/>
              </a:rPr>
              <a:t> причините за </a:t>
            </a:r>
            <a:r>
              <a:rPr lang="ru-RU" sz="1800" b="1" dirty="0" err="1">
                <a:latin typeface="+mj-lt"/>
              </a:rPr>
              <a:t>дислексия</a:t>
            </a:r>
            <a:r>
              <a:rPr lang="ru-RU" sz="1800" b="1" dirty="0">
                <a:latin typeface="+mj-lt"/>
              </a:rPr>
              <a:t>? – </a:t>
            </a:r>
            <a:r>
              <a:rPr lang="ru-RU" sz="1800" dirty="0" err="1">
                <a:latin typeface="+mj-lt"/>
              </a:rPr>
              <a:t>Последните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изследвания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показват</a:t>
            </a:r>
            <a:r>
              <a:rPr lang="ru-RU" sz="1800" dirty="0">
                <a:latin typeface="+mj-lt"/>
              </a:rPr>
              <a:t>, че </a:t>
            </a:r>
            <a:r>
              <a:rPr lang="ru-RU" sz="1800" dirty="0" err="1">
                <a:latin typeface="+mj-lt"/>
              </a:rPr>
              <a:t>дислексията</a:t>
            </a:r>
            <a:r>
              <a:rPr lang="ru-RU" sz="1800" dirty="0">
                <a:latin typeface="+mj-lt"/>
              </a:rPr>
              <a:t> е до </a:t>
            </a:r>
            <a:r>
              <a:rPr lang="ru-RU" sz="1800" dirty="0" err="1">
                <a:latin typeface="+mj-lt"/>
              </a:rPr>
              <a:t>голяма</a:t>
            </a:r>
            <a:r>
              <a:rPr lang="ru-RU" sz="1800" dirty="0">
                <a:latin typeface="+mj-lt"/>
              </a:rPr>
              <a:t> степен </a:t>
            </a:r>
            <a:r>
              <a:rPr lang="ru-RU" sz="1800" dirty="0" err="1">
                <a:latin typeface="+mj-lt"/>
              </a:rPr>
              <a:t>генетично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обусловена</a:t>
            </a:r>
            <a:r>
              <a:rPr lang="ru-RU" sz="1800" dirty="0">
                <a:latin typeface="+mj-lt"/>
              </a:rPr>
              <a:t>. </a:t>
            </a:r>
            <a:endParaRPr lang="ru-RU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b="1" dirty="0" err="1" smtClean="0">
                <a:latin typeface="+mj-lt"/>
              </a:rPr>
              <a:t>Кога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може</a:t>
            </a:r>
            <a:r>
              <a:rPr lang="ru-RU" sz="1800" b="1" dirty="0">
                <a:latin typeface="+mj-lt"/>
              </a:rPr>
              <a:t> да се </a:t>
            </a:r>
            <a:r>
              <a:rPr lang="ru-RU" sz="1800" b="1" dirty="0" err="1">
                <a:latin typeface="+mj-lt"/>
              </a:rPr>
              <a:t>диагностицира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дислексията</a:t>
            </a:r>
            <a:r>
              <a:rPr lang="ru-RU" sz="1800" b="1" dirty="0">
                <a:latin typeface="+mj-lt"/>
              </a:rPr>
              <a:t>? – </a:t>
            </a:r>
            <a:r>
              <a:rPr lang="ru-RU" sz="1800" dirty="0" err="1">
                <a:latin typeface="+mj-lt"/>
              </a:rPr>
              <a:t>Най</a:t>
            </a:r>
            <a:r>
              <a:rPr lang="ru-RU" sz="1800" dirty="0">
                <a:latin typeface="+mj-lt"/>
              </a:rPr>
              <a:t>-рано </a:t>
            </a:r>
            <a:r>
              <a:rPr lang="ru-RU" sz="1800" dirty="0" err="1">
                <a:latin typeface="+mj-lt"/>
              </a:rPr>
              <a:t>това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състояние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може</a:t>
            </a:r>
            <a:r>
              <a:rPr lang="ru-RU" sz="1800" dirty="0">
                <a:latin typeface="+mj-lt"/>
              </a:rPr>
              <a:t> да се установи </a:t>
            </a:r>
            <a:r>
              <a:rPr lang="ru-RU" sz="1800" dirty="0" err="1">
                <a:latin typeface="+mj-lt"/>
              </a:rPr>
              <a:t>във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втората</a:t>
            </a:r>
            <a:r>
              <a:rPr lang="ru-RU" sz="1800" dirty="0">
                <a:latin typeface="+mj-lt"/>
              </a:rPr>
              <a:t> половина на </a:t>
            </a:r>
            <a:r>
              <a:rPr lang="ru-RU" sz="1800" dirty="0" err="1">
                <a:latin typeface="+mj-lt"/>
              </a:rPr>
              <a:t>първи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клас</a:t>
            </a:r>
            <a:r>
              <a:rPr lang="ru-RU" sz="1800" dirty="0">
                <a:latin typeface="+mj-lt"/>
              </a:rPr>
              <a:t>. В </a:t>
            </a:r>
            <a:r>
              <a:rPr lang="ru-RU" sz="1800" dirty="0" err="1">
                <a:latin typeface="+mj-lt"/>
              </a:rPr>
              <a:t>предучилищна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възраст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има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симптоми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които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трябва</a:t>
            </a:r>
            <a:r>
              <a:rPr lang="ru-RU" sz="1800" dirty="0">
                <a:latin typeface="+mj-lt"/>
              </a:rPr>
              <a:t> да </a:t>
            </a:r>
            <a:r>
              <a:rPr lang="ru-RU" sz="1800" dirty="0" err="1">
                <a:latin typeface="+mj-lt"/>
              </a:rPr>
              <a:t>насочат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вниманието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родителите</a:t>
            </a:r>
            <a:r>
              <a:rPr lang="ru-RU" sz="1800" dirty="0">
                <a:latin typeface="+mj-lt"/>
              </a:rPr>
              <a:t>, че </a:t>
            </a:r>
            <a:r>
              <a:rPr lang="ru-RU" sz="1800" dirty="0" err="1">
                <a:latin typeface="+mj-lt"/>
              </a:rPr>
              <a:t>тяхното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дете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евентуално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ще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срещне</a:t>
            </a:r>
            <a:r>
              <a:rPr lang="ru-RU" sz="1800" dirty="0">
                <a:latin typeface="+mj-lt"/>
              </a:rPr>
              <a:t> затруднения в </a:t>
            </a:r>
            <a:r>
              <a:rPr lang="ru-RU" sz="1800" dirty="0" err="1">
                <a:latin typeface="+mj-lt"/>
              </a:rPr>
              <a:t>процеса</a:t>
            </a:r>
            <a:r>
              <a:rPr lang="ru-RU" sz="1800" dirty="0">
                <a:latin typeface="+mj-lt"/>
              </a:rPr>
              <a:t> на обучение. Чрез </a:t>
            </a:r>
            <a:r>
              <a:rPr lang="ru-RU" sz="1800" dirty="0" err="1">
                <a:latin typeface="+mj-lt"/>
              </a:rPr>
              <a:t>терапевтична</a:t>
            </a:r>
            <a:r>
              <a:rPr lang="ru-RU" sz="1800" dirty="0">
                <a:latin typeface="+mj-lt"/>
              </a:rPr>
              <a:t> работа </a:t>
            </a:r>
            <a:r>
              <a:rPr lang="ru-RU" sz="1800" dirty="0" err="1">
                <a:latin typeface="+mj-lt"/>
              </a:rPr>
              <a:t>тези</a:t>
            </a:r>
            <a:r>
              <a:rPr lang="ru-RU" sz="1800" dirty="0">
                <a:latin typeface="+mj-lt"/>
              </a:rPr>
              <a:t> затруднения в </a:t>
            </a:r>
            <a:r>
              <a:rPr lang="ru-RU" sz="1800" dirty="0" err="1">
                <a:latin typeface="+mj-lt"/>
              </a:rPr>
              <a:t>повечето</a:t>
            </a:r>
            <a:r>
              <a:rPr lang="ru-RU" sz="1800" dirty="0">
                <a:latin typeface="+mj-lt"/>
              </a:rPr>
              <a:t> случаи се </a:t>
            </a:r>
            <a:r>
              <a:rPr lang="ru-RU" sz="1800" dirty="0" err="1">
                <a:latin typeface="+mj-lt"/>
              </a:rPr>
              <a:t>преодоляват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детето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има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добри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училищни</a:t>
            </a:r>
            <a:r>
              <a:rPr lang="ru-RU" sz="1800" dirty="0">
                <a:latin typeface="+mj-lt"/>
              </a:rPr>
              <a:t> постижения. </a:t>
            </a:r>
          </a:p>
          <a:p>
            <a:pPr marL="0" indent="0" algn="just">
              <a:buNone/>
            </a:pPr>
            <a:r>
              <a:rPr lang="ru-RU" sz="1800" b="1" dirty="0">
                <a:latin typeface="+mj-lt"/>
              </a:rPr>
              <a:t>Кой </a:t>
            </a:r>
            <a:r>
              <a:rPr lang="ru-RU" sz="1800" b="1" dirty="0" err="1">
                <a:latin typeface="+mj-lt"/>
              </a:rPr>
              <a:t>поставя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диагнозата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дислексия</a:t>
            </a:r>
            <a:r>
              <a:rPr lang="ru-RU" sz="1800" b="1" dirty="0">
                <a:latin typeface="+mj-lt"/>
              </a:rPr>
              <a:t>? – </a:t>
            </a:r>
            <a:r>
              <a:rPr lang="ru-RU" sz="1800" dirty="0" err="1">
                <a:latin typeface="+mj-lt"/>
              </a:rPr>
              <a:t>Логопеди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обучители</a:t>
            </a:r>
            <a:r>
              <a:rPr lang="ru-RU" sz="1800" dirty="0">
                <a:latin typeface="+mj-lt"/>
              </a:rPr>
              <a:t> при </a:t>
            </a:r>
            <a:r>
              <a:rPr lang="ru-RU" sz="1800" dirty="0" err="1">
                <a:latin typeface="+mj-lt"/>
              </a:rPr>
              <a:t>дислексия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психолози</a:t>
            </a:r>
            <a:r>
              <a:rPr lang="ru-RU" sz="1800" dirty="0">
                <a:latin typeface="+mj-lt"/>
              </a:rPr>
              <a:t> или </a:t>
            </a:r>
            <a:r>
              <a:rPr lang="ru-RU" sz="1800" dirty="0" err="1">
                <a:latin typeface="+mj-lt"/>
              </a:rPr>
              <a:t>екип</a:t>
            </a:r>
            <a:r>
              <a:rPr lang="ru-RU" sz="1800" dirty="0">
                <a:latin typeface="+mj-lt"/>
              </a:rPr>
              <a:t> от </a:t>
            </a:r>
            <a:r>
              <a:rPr lang="ru-RU" sz="1800" dirty="0" err="1">
                <a:latin typeface="+mj-lt"/>
              </a:rPr>
              <a:t>специалисти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специализирани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центрове</a:t>
            </a:r>
            <a:r>
              <a:rPr lang="ru-RU" sz="18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>
                <a:latin typeface="+mj-lt"/>
              </a:rPr>
              <a:t>Как да се </a:t>
            </a:r>
            <a:r>
              <a:rPr lang="ru-RU" sz="1800" b="1" dirty="0" err="1">
                <a:latin typeface="+mj-lt"/>
              </a:rPr>
              <a:t>разграничават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грешките</a:t>
            </a:r>
            <a:r>
              <a:rPr lang="ru-RU" sz="1800" b="1" dirty="0">
                <a:latin typeface="+mj-lt"/>
              </a:rPr>
              <a:t> в </a:t>
            </a:r>
            <a:r>
              <a:rPr lang="ru-RU" sz="1800" b="1" dirty="0" err="1">
                <a:latin typeface="+mj-lt"/>
              </a:rPr>
              <a:t>резултат</a:t>
            </a:r>
            <a:r>
              <a:rPr lang="ru-RU" sz="1800" b="1" dirty="0">
                <a:latin typeface="+mj-lt"/>
              </a:rPr>
              <a:t> на </a:t>
            </a:r>
            <a:r>
              <a:rPr lang="ru-RU" sz="1800" b="1" dirty="0" err="1">
                <a:latin typeface="+mj-lt"/>
              </a:rPr>
              <a:t>диференцирани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сетивни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възприятия</a:t>
            </a:r>
            <a:r>
              <a:rPr lang="ru-RU" sz="1800" b="1" dirty="0">
                <a:latin typeface="+mj-lt"/>
              </a:rPr>
              <a:t> от </a:t>
            </a:r>
            <a:r>
              <a:rPr lang="ru-RU" sz="1800" b="1" dirty="0" err="1">
                <a:latin typeface="+mj-lt"/>
              </a:rPr>
              <a:t>правописните</a:t>
            </a:r>
            <a:r>
              <a:rPr lang="ru-RU" sz="1800" b="1" dirty="0">
                <a:latin typeface="+mj-lt"/>
              </a:rPr>
              <a:t> грешки? </a:t>
            </a:r>
            <a:endParaRPr lang="ru-RU" sz="1800" dirty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err="1">
                <a:latin typeface="+mj-lt"/>
              </a:rPr>
              <a:t>Възприятните</a:t>
            </a:r>
            <a:r>
              <a:rPr lang="ru-RU" sz="1800" dirty="0">
                <a:latin typeface="+mj-lt"/>
              </a:rPr>
              <a:t> грешки </a:t>
            </a:r>
            <a:r>
              <a:rPr lang="ru-RU" sz="1800" dirty="0" err="1">
                <a:latin typeface="+mj-lt"/>
              </a:rPr>
              <a:t>възникват</a:t>
            </a:r>
            <a:r>
              <a:rPr lang="ru-RU" sz="1800" dirty="0">
                <a:latin typeface="+mj-lt"/>
              </a:rPr>
              <a:t> в момента при </a:t>
            </a:r>
            <a:r>
              <a:rPr lang="ru-RU" sz="1800" dirty="0" err="1">
                <a:latin typeface="+mj-lt"/>
              </a:rPr>
              <a:t>четене</a:t>
            </a:r>
            <a:r>
              <a:rPr lang="ru-RU" sz="1800" dirty="0">
                <a:latin typeface="+mj-lt"/>
              </a:rPr>
              <a:t> или </a:t>
            </a:r>
            <a:r>
              <a:rPr lang="ru-RU" sz="1800" dirty="0" err="1">
                <a:latin typeface="+mj-lt"/>
              </a:rPr>
              <a:t>писане</a:t>
            </a:r>
            <a:r>
              <a:rPr lang="ru-RU" sz="1800" dirty="0">
                <a:latin typeface="+mj-lt"/>
              </a:rPr>
              <a:t> на дадена дума. В </a:t>
            </a:r>
            <a:r>
              <a:rPr lang="ru-RU" sz="1800" dirty="0" err="1">
                <a:latin typeface="+mj-lt"/>
              </a:rPr>
              <a:t>една</a:t>
            </a:r>
            <a:r>
              <a:rPr lang="ru-RU" sz="1800" dirty="0">
                <a:latin typeface="+mj-lt"/>
              </a:rPr>
              <a:t> вече </a:t>
            </a:r>
            <a:r>
              <a:rPr lang="ru-RU" sz="1800" dirty="0" err="1">
                <a:latin typeface="+mj-lt"/>
              </a:rPr>
              <a:t>позната</a:t>
            </a:r>
            <a:r>
              <a:rPr lang="ru-RU" sz="1800" dirty="0">
                <a:latin typeface="+mj-lt"/>
              </a:rPr>
              <a:t> дума </a:t>
            </a:r>
            <a:r>
              <a:rPr lang="ru-RU" sz="1800" dirty="0" err="1">
                <a:latin typeface="+mj-lt"/>
              </a:rPr>
              <a:t>могат</a:t>
            </a:r>
            <a:r>
              <a:rPr lang="ru-RU" sz="1800" dirty="0">
                <a:latin typeface="+mj-lt"/>
              </a:rPr>
              <a:t> да </a:t>
            </a:r>
            <a:r>
              <a:rPr lang="ru-RU" sz="1800" dirty="0" err="1">
                <a:latin typeface="+mj-lt"/>
              </a:rPr>
              <a:t>бъдат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направени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най-различни</a:t>
            </a:r>
            <a:r>
              <a:rPr lang="ru-RU" sz="1800" dirty="0">
                <a:latin typeface="+mj-lt"/>
              </a:rPr>
              <a:t> грешки. </a:t>
            </a:r>
            <a:r>
              <a:rPr lang="ru-RU" sz="1800" dirty="0" err="1">
                <a:latin typeface="+mj-lt"/>
              </a:rPr>
              <a:t>Правописните</a:t>
            </a:r>
            <a:r>
              <a:rPr lang="ru-RU" sz="1800" dirty="0">
                <a:latin typeface="+mj-lt"/>
              </a:rPr>
              <a:t> грешки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винаги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еднотипни</a:t>
            </a:r>
            <a:r>
              <a:rPr lang="ru-RU" sz="1800" dirty="0">
                <a:latin typeface="+mj-lt"/>
              </a:rPr>
              <a:t> и говорят за </a:t>
            </a:r>
            <a:r>
              <a:rPr lang="ru-RU" sz="1800" dirty="0" err="1">
                <a:latin typeface="+mj-lt"/>
              </a:rPr>
              <a:t>неусвоени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граматични</a:t>
            </a:r>
            <a:r>
              <a:rPr lang="ru-RU" sz="1800" dirty="0">
                <a:latin typeface="+mj-lt"/>
              </a:rPr>
              <a:t> правила или </a:t>
            </a:r>
            <a:r>
              <a:rPr lang="ru-RU" sz="1800" dirty="0" err="1">
                <a:latin typeface="+mj-lt"/>
              </a:rPr>
              <a:t>изцяло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непознати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думи</a:t>
            </a:r>
            <a:r>
              <a:rPr lang="ru-RU" sz="1800" dirty="0">
                <a:latin typeface="+mj-lt"/>
              </a:rPr>
              <a:t>. </a:t>
            </a:r>
            <a:endParaRPr lang="bg-BG" sz="18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59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000" dirty="0" err="1" smtClean="0">
                <a:latin typeface="Times New Roman"/>
              </a:rPr>
              <a:t>Правилник</a:t>
            </a:r>
            <a:r>
              <a:rPr lang="bg-BG" sz="4000" dirty="0" err="1" smtClean="0">
                <a:latin typeface="Times New Roman"/>
              </a:rPr>
              <a:t>ът</a:t>
            </a:r>
            <a:r>
              <a:rPr lang="ru-RU" sz="4000" dirty="0" smtClean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урежда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създаването</a:t>
            </a:r>
            <a:r>
              <a:rPr lang="ru-RU" sz="4000" dirty="0">
                <a:latin typeface="Times New Roman"/>
              </a:rPr>
              <a:t> и </a:t>
            </a:r>
            <a:r>
              <a:rPr lang="ru-RU" sz="4000" dirty="0" err="1">
                <a:latin typeface="Times New Roman"/>
              </a:rPr>
              <a:t>състава</a:t>
            </a:r>
            <a:r>
              <a:rPr lang="ru-RU" sz="4000" dirty="0">
                <a:latin typeface="Times New Roman"/>
              </a:rPr>
              <a:t> на </a:t>
            </a:r>
            <a:r>
              <a:rPr lang="ru-RU" sz="4000" dirty="0" err="1" smtClean="0">
                <a:latin typeface="Times New Roman"/>
              </a:rPr>
              <a:t>Екипа</a:t>
            </a:r>
            <a:r>
              <a:rPr lang="ru-RU" sz="4000" dirty="0" smtClean="0">
                <a:latin typeface="Times New Roman"/>
              </a:rPr>
              <a:t> </a:t>
            </a:r>
            <a:r>
              <a:rPr lang="ru-RU" sz="4000" dirty="0">
                <a:latin typeface="Times New Roman"/>
              </a:rPr>
              <a:t>за комплексно педагогическо </a:t>
            </a:r>
            <a:r>
              <a:rPr lang="ru-RU" sz="4000" dirty="0" err="1">
                <a:latin typeface="Times New Roman"/>
              </a:rPr>
              <a:t>оценяване</a:t>
            </a:r>
            <a:r>
              <a:rPr lang="ru-RU" sz="4000" dirty="0">
                <a:latin typeface="Times New Roman"/>
              </a:rPr>
              <a:t>, </a:t>
            </a:r>
            <a:r>
              <a:rPr lang="ru-RU" sz="4000" dirty="0" err="1">
                <a:latin typeface="Times New Roman"/>
              </a:rPr>
              <a:t>който</a:t>
            </a:r>
            <a:r>
              <a:rPr lang="ru-RU" sz="4000" dirty="0">
                <a:latin typeface="Times New Roman"/>
              </a:rPr>
              <a:t> да </a:t>
            </a:r>
            <a:r>
              <a:rPr lang="ru-RU" sz="4000" dirty="0" err="1">
                <a:latin typeface="Times New Roman"/>
              </a:rPr>
              <a:t>извършва</a:t>
            </a:r>
            <a:r>
              <a:rPr lang="ru-RU" sz="4000" dirty="0">
                <a:latin typeface="Times New Roman"/>
              </a:rPr>
              <a:t> оценка на </a:t>
            </a:r>
            <a:r>
              <a:rPr lang="ru-RU" sz="4000" dirty="0" err="1">
                <a:latin typeface="Times New Roman"/>
              </a:rPr>
              <a:t>образователните</a:t>
            </a:r>
            <a:r>
              <a:rPr lang="ru-RU" sz="4000" dirty="0">
                <a:latin typeface="Times New Roman"/>
              </a:rPr>
              <a:t> потребности на </a:t>
            </a:r>
            <a:r>
              <a:rPr lang="ru-RU" sz="4000" dirty="0" err="1">
                <a:latin typeface="Times New Roman"/>
              </a:rPr>
              <a:t>децата</a:t>
            </a:r>
            <a:r>
              <a:rPr lang="ru-RU" sz="4000" dirty="0">
                <a:latin typeface="Times New Roman"/>
              </a:rPr>
              <a:t> и </a:t>
            </a:r>
            <a:r>
              <a:rPr lang="ru-RU" sz="4000" dirty="0" err="1">
                <a:latin typeface="Times New Roman"/>
              </a:rPr>
              <a:t>учениците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със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специални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образователни</a:t>
            </a:r>
            <a:r>
              <a:rPr lang="ru-RU" sz="4000" dirty="0">
                <a:latin typeface="Times New Roman"/>
              </a:rPr>
              <a:t> потребности в </a:t>
            </a:r>
            <a:r>
              <a:rPr lang="ru-RU" sz="4000" dirty="0" err="1">
                <a:latin typeface="Times New Roman"/>
              </a:rPr>
              <a:t>задължителна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училищна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възраст</a:t>
            </a:r>
            <a:r>
              <a:rPr lang="ru-RU" sz="4000" dirty="0">
                <a:latin typeface="Times New Roman"/>
              </a:rPr>
              <a:t> и да </a:t>
            </a:r>
            <a:r>
              <a:rPr lang="ru-RU" sz="4000" dirty="0" err="1">
                <a:latin typeface="Times New Roman"/>
              </a:rPr>
              <a:t>препоръчва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интегрирано</a:t>
            </a:r>
            <a:r>
              <a:rPr lang="ru-RU" sz="4000" dirty="0">
                <a:latin typeface="Times New Roman"/>
              </a:rPr>
              <a:t> обучение и </a:t>
            </a:r>
            <a:r>
              <a:rPr lang="ru-RU" sz="4000" dirty="0" err="1">
                <a:latin typeface="Times New Roman"/>
              </a:rPr>
              <a:t>възпитание</a:t>
            </a:r>
            <a:r>
              <a:rPr lang="ru-RU" sz="4000" dirty="0">
                <a:latin typeface="Times New Roman"/>
              </a:rPr>
              <a:t> или обучение в </a:t>
            </a:r>
            <a:r>
              <a:rPr lang="ru-RU" sz="4000" dirty="0" err="1">
                <a:latin typeface="Times New Roman"/>
              </a:rPr>
              <a:t>специални</a:t>
            </a:r>
            <a:r>
              <a:rPr lang="ru-RU" sz="4000" dirty="0">
                <a:latin typeface="Times New Roman"/>
              </a:rPr>
              <a:t> училища, </a:t>
            </a:r>
            <a:r>
              <a:rPr lang="ru-RU" sz="4000" dirty="0" err="1">
                <a:latin typeface="Times New Roman"/>
              </a:rPr>
              <a:t>както</a:t>
            </a:r>
            <a:r>
              <a:rPr lang="ru-RU" sz="4000" dirty="0">
                <a:latin typeface="Times New Roman"/>
              </a:rPr>
              <a:t> и да </a:t>
            </a:r>
            <a:r>
              <a:rPr lang="ru-RU" sz="4000" dirty="0" err="1">
                <a:latin typeface="Times New Roman"/>
              </a:rPr>
              <a:t>съдейства</a:t>
            </a:r>
            <a:r>
              <a:rPr lang="ru-RU" sz="4000" dirty="0">
                <a:latin typeface="Times New Roman"/>
              </a:rPr>
              <a:t> за </a:t>
            </a:r>
            <a:r>
              <a:rPr lang="ru-RU" sz="4000" dirty="0" err="1">
                <a:latin typeface="Times New Roman"/>
              </a:rPr>
              <a:t>ресурсното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подпомагане</a:t>
            </a:r>
            <a:r>
              <a:rPr lang="ru-RU" sz="4000" dirty="0">
                <a:latin typeface="Times New Roman"/>
              </a:rPr>
              <a:t> на </a:t>
            </a:r>
            <a:r>
              <a:rPr lang="ru-RU" sz="4000" dirty="0" err="1">
                <a:latin typeface="Times New Roman"/>
              </a:rPr>
              <a:t>интегрираното</a:t>
            </a:r>
            <a:r>
              <a:rPr lang="ru-RU" sz="4000" dirty="0">
                <a:latin typeface="Times New Roman"/>
              </a:rPr>
              <a:t> обучение и </a:t>
            </a:r>
            <a:r>
              <a:rPr lang="ru-RU" sz="4000" dirty="0" err="1">
                <a:latin typeface="Times New Roman"/>
              </a:rPr>
              <a:t>възпитание</a:t>
            </a:r>
            <a:r>
              <a:rPr lang="ru-RU" sz="4000" dirty="0">
                <a:latin typeface="Times New Roman"/>
              </a:rPr>
              <a:t> на </a:t>
            </a:r>
            <a:r>
              <a:rPr lang="ru-RU" sz="4000" dirty="0" err="1">
                <a:latin typeface="Times New Roman"/>
              </a:rPr>
              <a:t>деца</a:t>
            </a:r>
            <a:r>
              <a:rPr lang="ru-RU" sz="4000" dirty="0">
                <a:latin typeface="Times New Roman"/>
              </a:rPr>
              <a:t> и </a:t>
            </a:r>
            <a:r>
              <a:rPr lang="ru-RU" sz="4000" dirty="0" err="1">
                <a:latin typeface="Times New Roman"/>
              </a:rPr>
              <a:t>ученици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със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smtClean="0">
                <a:latin typeface="Times New Roman"/>
              </a:rPr>
              <a:t>СОП. От </a:t>
            </a:r>
            <a:r>
              <a:rPr lang="ru-RU" sz="4000" dirty="0">
                <a:latin typeface="Times New Roman"/>
              </a:rPr>
              <a:t>своя страна </a:t>
            </a:r>
            <a:r>
              <a:rPr lang="ru-RU" sz="4000" dirty="0" err="1">
                <a:latin typeface="Times New Roman"/>
              </a:rPr>
              <a:t>всички</a:t>
            </a:r>
            <a:r>
              <a:rPr lang="ru-RU" sz="4000" dirty="0">
                <a:latin typeface="Times New Roman"/>
              </a:rPr>
              <a:t> детски </a:t>
            </a:r>
            <a:r>
              <a:rPr lang="ru-RU" sz="4000" dirty="0" err="1">
                <a:latin typeface="Times New Roman"/>
              </a:rPr>
              <a:t>градини</a:t>
            </a:r>
            <a:r>
              <a:rPr lang="ru-RU" sz="4000" dirty="0">
                <a:latin typeface="Times New Roman"/>
              </a:rPr>
              <a:t>, училища и </a:t>
            </a:r>
            <a:r>
              <a:rPr lang="ru-RU" sz="4000" dirty="0" err="1">
                <a:latin typeface="Times New Roman"/>
              </a:rPr>
              <a:t>обслужващи</a:t>
            </a:r>
            <a:r>
              <a:rPr lang="ru-RU" sz="4000" dirty="0">
                <a:latin typeface="Times New Roman"/>
              </a:rPr>
              <a:t> звена </a:t>
            </a:r>
            <a:r>
              <a:rPr lang="ru-RU" sz="4000" dirty="0" err="1">
                <a:latin typeface="Times New Roman"/>
              </a:rPr>
              <a:t>съвместно</a:t>
            </a:r>
            <a:r>
              <a:rPr lang="ru-RU" sz="4000" dirty="0">
                <a:latin typeface="Times New Roman"/>
              </a:rPr>
              <a:t> с </a:t>
            </a:r>
            <a:r>
              <a:rPr lang="ru-RU" sz="4000" dirty="0" err="1">
                <a:latin typeface="Times New Roman"/>
              </a:rPr>
              <a:t>финансиращия</a:t>
            </a:r>
            <a:r>
              <a:rPr lang="ru-RU" sz="4000" dirty="0">
                <a:latin typeface="Times New Roman"/>
              </a:rPr>
              <a:t> орган /</a:t>
            </a:r>
            <a:r>
              <a:rPr lang="ru-RU" sz="4000" dirty="0" err="1">
                <a:latin typeface="Times New Roman"/>
              </a:rPr>
              <a:t>общински</a:t>
            </a:r>
            <a:r>
              <a:rPr lang="ru-RU" sz="4000" dirty="0">
                <a:latin typeface="Times New Roman"/>
              </a:rPr>
              <a:t> или </a:t>
            </a:r>
            <a:r>
              <a:rPr lang="ru-RU" sz="4000" dirty="0" err="1">
                <a:latin typeface="Times New Roman"/>
              </a:rPr>
              <a:t>държавен</a:t>
            </a:r>
            <a:r>
              <a:rPr lang="ru-RU" sz="4000" dirty="0">
                <a:latin typeface="Times New Roman"/>
              </a:rPr>
              <a:t> бюджет/ </a:t>
            </a:r>
            <a:r>
              <a:rPr lang="ru-RU" sz="4000" dirty="0" err="1">
                <a:latin typeface="Times New Roman"/>
              </a:rPr>
              <a:t>следва</a:t>
            </a:r>
            <a:r>
              <a:rPr lang="ru-RU" sz="4000" dirty="0">
                <a:latin typeface="Times New Roman"/>
              </a:rPr>
              <a:t> да </a:t>
            </a:r>
            <a:r>
              <a:rPr lang="ru-RU" sz="4000" dirty="0" err="1">
                <a:latin typeface="Times New Roman"/>
              </a:rPr>
              <a:t>осигуряват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подкрепяща</a:t>
            </a:r>
            <a:r>
              <a:rPr lang="ru-RU" sz="4000" dirty="0">
                <a:latin typeface="Times New Roman"/>
              </a:rPr>
              <a:t> среда за </a:t>
            </a:r>
            <a:r>
              <a:rPr lang="ru-RU" sz="4000" dirty="0" err="1">
                <a:latin typeface="Times New Roman"/>
              </a:rPr>
              <a:t>интегрирано</a:t>
            </a:r>
            <a:r>
              <a:rPr lang="ru-RU" sz="4000" dirty="0">
                <a:latin typeface="Times New Roman"/>
              </a:rPr>
              <a:t> обучение и </a:t>
            </a:r>
            <a:r>
              <a:rPr lang="ru-RU" sz="4000" dirty="0" err="1">
                <a:latin typeface="Times New Roman"/>
              </a:rPr>
              <a:t>възпитание</a:t>
            </a:r>
            <a:r>
              <a:rPr lang="ru-RU" sz="4000" dirty="0">
                <a:latin typeface="Times New Roman"/>
              </a:rPr>
              <a:t> на </a:t>
            </a:r>
            <a:r>
              <a:rPr lang="ru-RU" sz="4000" dirty="0" err="1">
                <a:latin typeface="Times New Roman"/>
              </a:rPr>
              <a:t>деца</a:t>
            </a:r>
            <a:r>
              <a:rPr lang="ru-RU" sz="4000" dirty="0">
                <a:latin typeface="Times New Roman"/>
              </a:rPr>
              <a:t> и </a:t>
            </a:r>
            <a:r>
              <a:rPr lang="ru-RU" sz="4000" dirty="0" err="1">
                <a:latin typeface="Times New Roman"/>
              </a:rPr>
              <a:t>ученици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със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специални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образователни</a:t>
            </a:r>
            <a:r>
              <a:rPr lang="ru-RU" sz="4000" dirty="0">
                <a:latin typeface="Times New Roman"/>
              </a:rPr>
              <a:t> потребности и/или с </a:t>
            </a:r>
            <a:r>
              <a:rPr lang="ru-RU" sz="4000" dirty="0" err="1">
                <a:latin typeface="Times New Roman"/>
              </a:rPr>
              <a:t>хронични</a:t>
            </a:r>
            <a:r>
              <a:rPr lang="ru-RU" sz="4000" dirty="0">
                <a:latin typeface="Times New Roman"/>
              </a:rPr>
              <a:t> </a:t>
            </a:r>
            <a:r>
              <a:rPr lang="ru-RU" sz="4000" dirty="0" err="1">
                <a:latin typeface="Times New Roman"/>
              </a:rPr>
              <a:t>заболявания</a:t>
            </a:r>
            <a:r>
              <a:rPr lang="ru-RU" sz="4000" dirty="0">
                <a:latin typeface="Times New Roman"/>
              </a:rPr>
              <a:t>. </a:t>
            </a:r>
            <a:endParaRPr lang="bg-BG" sz="40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/>
              </a:rPr>
              <a:t>ПРАВИЛНИК </a:t>
            </a:r>
            <a:r>
              <a:rPr lang="ru-RU" sz="3600" b="1" dirty="0">
                <a:latin typeface="Times New Roman"/>
              </a:rPr>
              <a:t>ЗА ПРИЛАГАНЕ НА ЗАКОНА ЗА НАРОДНАТА ПРОСВЕТА 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12562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04864"/>
            <a:ext cx="7745505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err="1" smtClean="0">
                <a:latin typeface="+mj-lt"/>
              </a:rPr>
              <a:t>Към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кого да се </a:t>
            </a:r>
            <a:r>
              <a:rPr lang="ru-RU" sz="1800" b="1" dirty="0" err="1">
                <a:latin typeface="+mj-lt"/>
              </a:rPr>
              <a:t>обърнат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родителите</a:t>
            </a:r>
            <a:r>
              <a:rPr lang="ru-RU" sz="1800" b="1" dirty="0">
                <a:latin typeface="+mj-lt"/>
              </a:rPr>
              <a:t> за </a:t>
            </a:r>
            <a:r>
              <a:rPr lang="ru-RU" sz="1800" b="1" dirty="0" err="1">
                <a:latin typeface="+mj-lt"/>
              </a:rPr>
              <a:t>помощ</a:t>
            </a:r>
            <a:r>
              <a:rPr lang="ru-RU" sz="1800" b="1" dirty="0">
                <a:latin typeface="+mj-lt"/>
              </a:rPr>
              <a:t>? </a:t>
            </a:r>
            <a:endParaRPr lang="ru-RU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err="1" smtClean="0">
                <a:latin typeface="+mj-lt"/>
              </a:rPr>
              <a:t>Състоянието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дислексия</a:t>
            </a:r>
            <a:r>
              <a:rPr lang="ru-RU" sz="1800" dirty="0">
                <a:latin typeface="+mj-lt"/>
              </a:rPr>
              <a:t> се </a:t>
            </a:r>
            <a:r>
              <a:rPr lang="ru-RU" sz="1800" dirty="0" err="1">
                <a:latin typeface="+mj-lt"/>
              </a:rPr>
              <a:t>коригира</a:t>
            </a:r>
            <a:r>
              <a:rPr lang="ru-RU" sz="1800" dirty="0">
                <a:latin typeface="+mj-lt"/>
              </a:rPr>
              <a:t> от </a:t>
            </a:r>
            <a:r>
              <a:rPr lang="ru-RU" sz="1800" dirty="0" err="1">
                <a:latin typeface="+mj-lt"/>
              </a:rPr>
              <a:t>специално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обучени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специалисти</a:t>
            </a:r>
            <a:r>
              <a:rPr lang="ru-RU" sz="1800" dirty="0">
                <a:latin typeface="+mj-lt"/>
              </a:rPr>
              <a:t>: </a:t>
            </a:r>
            <a:r>
              <a:rPr lang="ru-RU" sz="1800" dirty="0" err="1">
                <a:latin typeface="+mj-lt"/>
              </a:rPr>
              <a:t>логопеди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психолози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терапевти</a:t>
            </a:r>
            <a:r>
              <a:rPr lang="ru-RU" sz="1800" dirty="0">
                <a:latin typeface="+mj-lt"/>
              </a:rPr>
              <a:t>. За </a:t>
            </a:r>
            <a:r>
              <a:rPr lang="ru-RU" sz="1800" dirty="0" err="1">
                <a:latin typeface="+mj-lt"/>
              </a:rPr>
              <a:t>коригиране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състоянието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дислексия</a:t>
            </a:r>
            <a:r>
              <a:rPr lang="ru-RU" sz="1800" dirty="0">
                <a:latin typeface="+mj-lt"/>
              </a:rPr>
              <a:t> е много важна </a:t>
            </a:r>
            <a:r>
              <a:rPr lang="ru-RU" sz="1800" dirty="0" err="1">
                <a:latin typeface="+mj-lt"/>
              </a:rPr>
              <a:t>екипната</a:t>
            </a:r>
            <a:r>
              <a:rPr lang="ru-RU" sz="1800" dirty="0">
                <a:latin typeface="+mj-lt"/>
              </a:rPr>
              <a:t> работа между учители, родители и </a:t>
            </a:r>
            <a:r>
              <a:rPr lang="ru-RU" sz="1800" dirty="0" err="1">
                <a:latin typeface="+mj-lt"/>
              </a:rPr>
              <a:t>специалисти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Насърчаването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децата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започва</a:t>
            </a:r>
            <a:r>
              <a:rPr lang="ru-RU" sz="1800" dirty="0">
                <a:latin typeface="+mj-lt"/>
              </a:rPr>
              <a:t> с </a:t>
            </a:r>
            <a:r>
              <a:rPr lang="ru-RU" sz="1800" dirty="0" err="1">
                <a:latin typeface="+mj-lt"/>
              </a:rPr>
              <a:t>проявата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разбиране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търпение</a:t>
            </a:r>
            <a:r>
              <a:rPr lang="ru-RU" sz="1800" dirty="0">
                <a:latin typeface="+mj-lt"/>
              </a:rPr>
              <a:t> и много </a:t>
            </a:r>
            <a:r>
              <a:rPr lang="ru-RU" sz="1800" dirty="0" err="1">
                <a:latin typeface="+mj-lt"/>
              </a:rPr>
              <a:t>любов</a:t>
            </a:r>
            <a:r>
              <a:rPr lang="ru-RU" sz="18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800" b="1" dirty="0" err="1" smtClean="0">
                <a:latin typeface="+mj-lt"/>
              </a:rPr>
              <a:t>Възможни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индикатори</a:t>
            </a:r>
            <a:r>
              <a:rPr lang="ru-RU" sz="1800" b="1" dirty="0">
                <a:latin typeface="+mj-lt"/>
              </a:rPr>
              <a:t> в </a:t>
            </a:r>
            <a:r>
              <a:rPr lang="ru-RU" sz="1800" b="1" dirty="0" err="1">
                <a:latin typeface="+mj-lt"/>
              </a:rPr>
              <a:t>начална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училищна</a:t>
            </a:r>
            <a:r>
              <a:rPr lang="ru-RU" sz="1800" b="1" dirty="0">
                <a:latin typeface="+mj-lt"/>
              </a:rPr>
              <a:t> </a:t>
            </a:r>
            <a:r>
              <a:rPr lang="ru-RU" sz="1800" b="1" dirty="0" err="1">
                <a:latin typeface="+mj-lt"/>
              </a:rPr>
              <a:t>възраст</a:t>
            </a:r>
            <a:r>
              <a:rPr lang="ru-RU" sz="1800" b="1" dirty="0">
                <a:latin typeface="+mj-lt"/>
              </a:rPr>
              <a:t> (</a:t>
            </a:r>
            <a:r>
              <a:rPr lang="ru-RU" sz="1800" b="1" dirty="0" err="1">
                <a:latin typeface="+mj-lt"/>
              </a:rPr>
              <a:t>които</a:t>
            </a:r>
            <a:r>
              <a:rPr lang="ru-RU" sz="1800" b="1" dirty="0">
                <a:latin typeface="+mj-lt"/>
              </a:rPr>
              <a:t> не </a:t>
            </a:r>
            <a:r>
              <a:rPr lang="ru-RU" sz="1800" b="1" dirty="0" err="1">
                <a:latin typeface="+mj-lt"/>
              </a:rPr>
              <a:t>са</a:t>
            </a:r>
            <a:r>
              <a:rPr lang="ru-RU" sz="1800" b="1" dirty="0">
                <a:latin typeface="+mj-lt"/>
              </a:rPr>
              <a:t> в </a:t>
            </a:r>
            <a:r>
              <a:rPr lang="ru-RU" sz="1800" b="1" dirty="0" err="1">
                <a:latin typeface="+mj-lt"/>
              </a:rPr>
              <a:t>областта</a:t>
            </a:r>
            <a:r>
              <a:rPr lang="ru-RU" sz="1800" b="1" dirty="0">
                <a:latin typeface="+mj-lt"/>
              </a:rPr>
              <a:t> на </a:t>
            </a:r>
            <a:r>
              <a:rPr lang="ru-RU" sz="1800" b="1" dirty="0" err="1">
                <a:latin typeface="+mj-lt"/>
              </a:rPr>
              <a:t>уменията</a:t>
            </a:r>
            <a:r>
              <a:rPr lang="ru-RU" sz="1800" b="1" dirty="0">
                <a:latin typeface="+mj-lt"/>
              </a:rPr>
              <a:t> за </a:t>
            </a:r>
            <a:r>
              <a:rPr lang="ru-RU" sz="1800" b="1" dirty="0" err="1">
                <a:latin typeface="+mj-lt"/>
              </a:rPr>
              <a:t>четене</a:t>
            </a:r>
            <a:r>
              <a:rPr lang="ru-RU" sz="1800" b="1" dirty="0">
                <a:latin typeface="+mj-lt"/>
              </a:rPr>
              <a:t> и </a:t>
            </a:r>
            <a:r>
              <a:rPr lang="ru-RU" sz="1800" b="1" dirty="0" err="1">
                <a:latin typeface="+mj-lt"/>
              </a:rPr>
              <a:t>писане</a:t>
            </a:r>
            <a:r>
              <a:rPr lang="ru-RU" sz="1800" b="1" dirty="0">
                <a:latin typeface="+mj-lt"/>
              </a:rPr>
              <a:t>) </a:t>
            </a:r>
            <a:endParaRPr lang="ru-RU" sz="1800" dirty="0">
              <a:latin typeface="+mj-lt"/>
            </a:endParaRP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Възможни силни страни: </a:t>
            </a:r>
            <a:endParaRPr lang="bg-BG" sz="18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 </a:t>
            </a:r>
            <a:r>
              <a:rPr lang="ru-RU" sz="1800" dirty="0" err="1">
                <a:latin typeface="+mj-lt"/>
              </a:rPr>
              <a:t>силно</a:t>
            </a:r>
            <a:r>
              <a:rPr lang="ru-RU" sz="1800" dirty="0">
                <a:latin typeface="+mj-lt"/>
              </a:rPr>
              <a:t> развито </a:t>
            </a:r>
            <a:r>
              <a:rPr lang="ru-RU" sz="1800" dirty="0" err="1">
                <a:latin typeface="+mj-lt"/>
              </a:rPr>
              <a:t>въображение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изразена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интуитивност</a:t>
            </a:r>
            <a:r>
              <a:rPr lang="ru-RU" sz="18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 добро внимание към детайлите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sz="1800" dirty="0" err="1">
                <a:latin typeface="+mj-lt"/>
              </a:rPr>
              <a:t>любопитство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към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това</a:t>
            </a:r>
            <a:r>
              <a:rPr lang="ru-RU" sz="1800" dirty="0">
                <a:latin typeface="+mj-lt"/>
              </a:rPr>
              <a:t> как </a:t>
            </a:r>
            <a:r>
              <a:rPr lang="ru-RU" sz="1800" dirty="0" err="1">
                <a:latin typeface="+mj-lt"/>
              </a:rPr>
              <a:t>работят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някои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механизми</a:t>
            </a:r>
            <a:r>
              <a:rPr lang="ru-RU" sz="18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sz="1800" dirty="0" err="1">
                <a:latin typeface="+mj-lt"/>
              </a:rPr>
              <a:t>добри</a:t>
            </a:r>
            <a:r>
              <a:rPr lang="ru-RU" sz="1800" dirty="0">
                <a:latin typeface="+mj-lt"/>
              </a:rPr>
              <a:t> умения в </a:t>
            </a:r>
            <a:r>
              <a:rPr lang="ru-RU" sz="1800" dirty="0" err="1">
                <a:latin typeface="+mj-lt"/>
              </a:rPr>
              <a:t>решаването</a:t>
            </a:r>
            <a:r>
              <a:rPr lang="ru-RU" sz="1800" dirty="0">
                <a:latin typeface="+mj-lt"/>
              </a:rPr>
              <a:t> на математически задачи на ум </a:t>
            </a:r>
          </a:p>
          <a:p>
            <a:pPr marL="0" indent="0">
              <a:buNone/>
            </a:pPr>
            <a:endParaRPr lang="bg-BG" sz="1800" dirty="0">
              <a:latin typeface="Calibri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00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bg-BG" b="1" dirty="0" smtClean="0">
                <a:latin typeface="Calibri"/>
              </a:rPr>
              <a:t>Въ</a:t>
            </a:r>
            <a:r>
              <a:rPr lang="bg-BG" sz="2600" b="1" dirty="0" smtClean="0">
                <a:latin typeface="+mj-lt"/>
              </a:rPr>
              <a:t>зможни </a:t>
            </a:r>
            <a:r>
              <a:rPr lang="bg-BG" sz="2600" b="1" dirty="0">
                <a:latin typeface="+mj-lt"/>
              </a:rPr>
              <a:t>затруднения с паметта: </a:t>
            </a:r>
            <a:endParaRPr lang="bg-BG" sz="2600" dirty="0">
              <a:latin typeface="+mj-lt"/>
            </a:endParaRP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 затруднения с </a:t>
            </a:r>
            <a:r>
              <a:rPr lang="ru-RU" sz="2600" dirty="0" err="1">
                <a:latin typeface="+mj-lt"/>
              </a:rPr>
              <a:t>краткотрайната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памет</a:t>
            </a:r>
            <a:r>
              <a:rPr lang="ru-RU" sz="2600" dirty="0">
                <a:latin typeface="+mj-lt"/>
              </a:rPr>
              <a:t> – </a:t>
            </a:r>
            <a:r>
              <a:rPr lang="ru-RU" sz="2600" dirty="0" err="1">
                <a:latin typeface="+mj-lt"/>
              </a:rPr>
              <a:t>има</a:t>
            </a:r>
            <a:r>
              <a:rPr lang="ru-RU" sz="2600" dirty="0">
                <a:latin typeface="+mj-lt"/>
              </a:rPr>
              <a:t> нужда да </a:t>
            </a:r>
            <a:r>
              <a:rPr lang="ru-RU" sz="2600" dirty="0" err="1">
                <a:latin typeface="+mj-lt"/>
              </a:rPr>
              <a:t>минава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през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едно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също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нещо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отново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отново</a:t>
            </a:r>
            <a:r>
              <a:rPr lang="ru-RU" sz="2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 затруднения с </a:t>
            </a:r>
            <a:r>
              <a:rPr lang="ru-RU" sz="2600" dirty="0" err="1">
                <a:latin typeface="+mj-lt"/>
              </a:rPr>
              <a:t>работната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памет</a:t>
            </a:r>
            <a:r>
              <a:rPr lang="ru-RU" sz="2600" dirty="0">
                <a:latin typeface="+mj-lt"/>
              </a:rPr>
              <a:t> – </a:t>
            </a:r>
            <a:r>
              <a:rPr lang="ru-RU" sz="2600" dirty="0" err="1">
                <a:latin typeface="+mj-lt"/>
              </a:rPr>
              <a:t>ако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има</a:t>
            </a:r>
            <a:r>
              <a:rPr lang="ru-RU" sz="2600" dirty="0">
                <a:latin typeface="+mj-lt"/>
              </a:rPr>
              <a:t> задачи за </a:t>
            </a:r>
            <a:r>
              <a:rPr lang="ru-RU" sz="2600" dirty="0" err="1">
                <a:latin typeface="+mj-lt"/>
              </a:rPr>
              <a:t>събиране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може</a:t>
            </a:r>
            <a:r>
              <a:rPr lang="ru-RU" sz="2600" dirty="0">
                <a:latin typeface="+mj-lt"/>
              </a:rPr>
              <a:t> да </a:t>
            </a:r>
            <a:r>
              <a:rPr lang="ru-RU" sz="2600" dirty="0" err="1">
                <a:latin typeface="+mj-lt"/>
              </a:rPr>
              <a:t>започне</a:t>
            </a:r>
            <a:r>
              <a:rPr lang="ru-RU" sz="2600" dirty="0">
                <a:latin typeface="+mj-lt"/>
              </a:rPr>
              <a:t> да </a:t>
            </a:r>
            <a:r>
              <a:rPr lang="ru-RU" sz="2600" dirty="0" err="1">
                <a:latin typeface="+mj-lt"/>
              </a:rPr>
              <a:t>изважда</a:t>
            </a:r>
            <a:r>
              <a:rPr lang="ru-RU" sz="2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 затруднения </a:t>
            </a:r>
            <a:r>
              <a:rPr lang="ru-RU" sz="2600" dirty="0" err="1">
                <a:latin typeface="+mj-lt"/>
              </a:rPr>
              <a:t>със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запомнянето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поредности</a:t>
            </a:r>
            <a:r>
              <a:rPr lang="ru-RU" sz="2600" dirty="0">
                <a:latin typeface="+mj-lt"/>
              </a:rPr>
              <a:t> (</a:t>
            </a:r>
            <a:r>
              <a:rPr lang="ru-RU" sz="2600" dirty="0" err="1">
                <a:latin typeface="+mj-lt"/>
              </a:rPr>
              <a:t>дните</a:t>
            </a:r>
            <a:r>
              <a:rPr lang="ru-RU" sz="2600" dirty="0">
                <a:latin typeface="+mj-lt"/>
              </a:rPr>
              <a:t> от </a:t>
            </a:r>
            <a:r>
              <a:rPr lang="ru-RU" sz="2600" dirty="0" err="1">
                <a:latin typeface="+mj-lt"/>
              </a:rPr>
              <a:t>седмицата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месеците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азбуката</a:t>
            </a:r>
            <a:r>
              <a:rPr lang="ru-RU" sz="2600" dirty="0">
                <a:latin typeface="+mj-lt"/>
              </a:rPr>
              <a:t>) </a:t>
            </a:r>
          </a:p>
          <a:p>
            <a:pPr algn="just"/>
            <a:endParaRPr lang="bg-BG" sz="2600" dirty="0">
              <a:latin typeface="+mj-lt"/>
            </a:endParaRPr>
          </a:p>
          <a:p>
            <a:pPr marL="0" indent="0" algn="just">
              <a:buNone/>
            </a:pPr>
            <a:r>
              <a:rPr lang="ru-RU" sz="2600" b="1" dirty="0" err="1">
                <a:latin typeface="+mj-lt"/>
              </a:rPr>
              <a:t>Възможни</a:t>
            </a:r>
            <a:r>
              <a:rPr lang="ru-RU" sz="2600" b="1" dirty="0">
                <a:latin typeface="+mj-lt"/>
              </a:rPr>
              <a:t> затруднения </a:t>
            </a:r>
            <a:r>
              <a:rPr lang="ru-RU" sz="2600" b="1" dirty="0" err="1">
                <a:latin typeface="+mj-lt"/>
              </a:rPr>
              <a:t>със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слуховата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преработка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– трудности при </a:t>
            </a:r>
            <a:r>
              <a:rPr lang="ru-RU" sz="2600" dirty="0" err="1">
                <a:latin typeface="+mj-lt"/>
              </a:rPr>
              <a:t>различаването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звукове</a:t>
            </a:r>
            <a:r>
              <a:rPr lang="ru-RU" sz="2600" dirty="0">
                <a:latin typeface="+mj-lt"/>
              </a:rPr>
              <a:t> един от друг, </a:t>
            </a:r>
            <a:r>
              <a:rPr lang="ru-RU" sz="2600" dirty="0" err="1">
                <a:latin typeface="+mj-lt"/>
              </a:rPr>
              <a:t>тяхната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последователност</a:t>
            </a:r>
            <a:r>
              <a:rPr lang="ru-RU" sz="2600" dirty="0">
                <a:latin typeface="+mj-lt"/>
              </a:rPr>
              <a:t> и </a:t>
            </a:r>
            <a:r>
              <a:rPr lang="ru-RU" sz="2600" dirty="0" err="1">
                <a:latin typeface="+mj-lt"/>
              </a:rPr>
              <a:t>слухова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памет</a:t>
            </a:r>
            <a:r>
              <a:rPr lang="ru-RU" sz="2600" dirty="0">
                <a:latin typeface="+mj-lt"/>
              </a:rPr>
              <a:t> за </a:t>
            </a:r>
            <a:r>
              <a:rPr lang="ru-RU" sz="2600" dirty="0" err="1">
                <a:latin typeface="+mj-lt"/>
              </a:rPr>
              <a:t>последователност</a:t>
            </a:r>
            <a:r>
              <a:rPr lang="ru-RU" sz="2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2600" b="1" dirty="0" err="1">
                <a:latin typeface="+mj-lt"/>
              </a:rPr>
              <a:t>Възможни</a:t>
            </a:r>
            <a:r>
              <a:rPr lang="ru-RU" sz="2600" b="1" dirty="0">
                <a:latin typeface="+mj-lt"/>
              </a:rPr>
              <a:t> затруднения с </a:t>
            </a:r>
            <a:r>
              <a:rPr lang="ru-RU" sz="2600" b="1" dirty="0" err="1">
                <a:latin typeface="+mj-lt"/>
              </a:rPr>
              <a:t>визулната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преработка</a:t>
            </a:r>
            <a:r>
              <a:rPr lang="ru-RU" sz="2600" b="1" dirty="0">
                <a:latin typeface="+mj-lt"/>
              </a:rPr>
              <a:t> - </a:t>
            </a:r>
            <a:r>
              <a:rPr lang="ru-RU" sz="2600" dirty="0">
                <a:latin typeface="+mj-lt"/>
              </a:rPr>
              <a:t>слаба </a:t>
            </a:r>
            <a:r>
              <a:rPr lang="ru-RU" sz="2600" dirty="0" err="1">
                <a:latin typeface="+mj-lt"/>
              </a:rPr>
              <a:t>визуална</a:t>
            </a:r>
            <a:r>
              <a:rPr lang="ru-RU" sz="2600" dirty="0">
                <a:latin typeface="+mj-lt"/>
              </a:rPr>
              <a:t> конвергенция (</a:t>
            </a:r>
            <a:r>
              <a:rPr lang="ru-RU" sz="2600" dirty="0" err="1">
                <a:latin typeface="+mj-lt"/>
              </a:rPr>
              <a:t>очите</a:t>
            </a:r>
            <a:r>
              <a:rPr lang="ru-RU" sz="2600" dirty="0">
                <a:latin typeface="+mj-lt"/>
              </a:rPr>
              <a:t> не </a:t>
            </a:r>
            <a:r>
              <a:rPr lang="ru-RU" sz="2600" dirty="0" err="1">
                <a:latin typeface="+mj-lt"/>
              </a:rPr>
              <a:t>идват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едновременно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страницата</a:t>
            </a:r>
            <a:r>
              <a:rPr lang="ru-RU" sz="2600" dirty="0">
                <a:latin typeface="+mj-lt"/>
              </a:rPr>
              <a:t>), </a:t>
            </a:r>
            <a:r>
              <a:rPr lang="ru-RU" sz="2600" dirty="0" err="1">
                <a:latin typeface="+mj-lt"/>
              </a:rPr>
              <a:t>погледът</a:t>
            </a:r>
            <a:r>
              <a:rPr lang="ru-RU" sz="2600" dirty="0">
                <a:latin typeface="+mj-lt"/>
              </a:rPr>
              <a:t> не </a:t>
            </a:r>
            <a:r>
              <a:rPr lang="ru-RU" sz="2600" dirty="0" err="1">
                <a:latin typeface="+mj-lt"/>
              </a:rPr>
              <a:t>остава</a:t>
            </a:r>
            <a:r>
              <a:rPr lang="ru-RU" sz="2600" dirty="0">
                <a:latin typeface="+mj-lt"/>
              </a:rPr>
              <a:t> стабилен на </a:t>
            </a:r>
            <a:r>
              <a:rPr lang="ru-RU" sz="2600" dirty="0" err="1">
                <a:latin typeface="+mj-lt"/>
              </a:rPr>
              <a:t>страницата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налична</a:t>
            </a:r>
            <a:r>
              <a:rPr lang="ru-RU" sz="2600" dirty="0">
                <a:latin typeface="+mj-lt"/>
              </a:rPr>
              <a:t> е </a:t>
            </a:r>
            <a:r>
              <a:rPr lang="ru-RU" sz="2600" dirty="0" err="1">
                <a:latin typeface="+mj-lt"/>
              </a:rPr>
              <a:t>зрителна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чувствителност</a:t>
            </a:r>
            <a:r>
              <a:rPr lang="ru-RU" sz="2600" dirty="0">
                <a:latin typeface="+mj-lt"/>
              </a:rPr>
              <a:t> (затруднения при </a:t>
            </a:r>
            <a:r>
              <a:rPr lang="ru-RU" sz="2600" dirty="0" err="1">
                <a:latin typeface="+mj-lt"/>
              </a:rPr>
              <a:t>четене</a:t>
            </a:r>
            <a:r>
              <a:rPr lang="ru-RU" sz="2600" dirty="0">
                <a:latin typeface="+mj-lt"/>
              </a:rPr>
              <a:t> на черен шрифт на </a:t>
            </a:r>
            <a:r>
              <a:rPr lang="ru-RU" sz="2600" dirty="0" err="1">
                <a:latin typeface="+mj-lt"/>
              </a:rPr>
              <a:t>бял</a:t>
            </a:r>
            <a:r>
              <a:rPr lang="ru-RU" sz="2600" dirty="0">
                <a:latin typeface="+mj-lt"/>
              </a:rPr>
              <a:t> фон) и слаба ориентация </a:t>
            </a:r>
            <a:endParaRPr lang="bg-BG" sz="26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98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Възможни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индикатори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областта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четенето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писането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Четене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четенето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по-бавно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очакваното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възрастта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допускат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 неточности, не 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разбира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добре текста,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недостатъчна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гладкост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четене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Писане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правопис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писането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по-бавно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очакваното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възрастта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погрешно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съчетаване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букви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разбъркано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главни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букви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написани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изречението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лошо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владеене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пунктуационните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продължаващо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заменяне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подобно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изглеждащи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букви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свободното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писане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достига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нивото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говоренето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477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+mj-lt"/>
              </a:rPr>
              <a:t>Как </a:t>
            </a:r>
            <a:r>
              <a:rPr lang="bg-BG" b="1" dirty="0" smtClean="0">
                <a:latin typeface="+mj-lt"/>
              </a:rPr>
              <a:t>да </a:t>
            </a:r>
            <a:r>
              <a:rPr lang="ru-RU" b="1" dirty="0" smtClean="0">
                <a:latin typeface="+mj-lt"/>
              </a:rPr>
              <a:t>подкрепим </a:t>
            </a:r>
            <a:r>
              <a:rPr lang="ru-RU" b="1" dirty="0" err="1">
                <a:latin typeface="+mj-lt"/>
              </a:rPr>
              <a:t>учениците</a:t>
            </a:r>
            <a:r>
              <a:rPr lang="ru-RU" b="1" dirty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с </a:t>
            </a:r>
            <a:r>
              <a:rPr lang="ru-RU" b="1" dirty="0" err="1">
                <a:latin typeface="+mj-lt"/>
              </a:rPr>
              <a:t>дислексични</a:t>
            </a:r>
            <a:r>
              <a:rPr lang="ru-RU" b="1" dirty="0">
                <a:latin typeface="+mj-lt"/>
              </a:rPr>
              <a:t> трудности?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bg-BG" b="1" i="1" dirty="0">
                <a:latin typeface="+mj-lt"/>
              </a:rPr>
              <a:t>Програми за движение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„Гимнастика на </a:t>
            </a:r>
            <a:r>
              <a:rPr lang="ru-RU" b="1" dirty="0" err="1">
                <a:latin typeface="+mj-lt"/>
              </a:rPr>
              <a:t>мозъка</a:t>
            </a:r>
            <a:r>
              <a:rPr lang="ru-RU" b="1" dirty="0">
                <a:latin typeface="+mj-lt"/>
              </a:rPr>
              <a:t>“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програма</a:t>
            </a:r>
            <a:r>
              <a:rPr lang="ru-RU" dirty="0">
                <a:latin typeface="+mj-lt"/>
              </a:rPr>
              <a:t> от упражнения,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подпомагат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интегрирането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двете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мозъчни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полукълба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подобрява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уменията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необходими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усвояването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четене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писане</a:t>
            </a:r>
            <a:r>
              <a:rPr lang="ru-RU" dirty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Br</a:t>
            </a:r>
            <a:r>
              <a:rPr lang="en-US" dirty="0" smtClean="0">
                <a:latin typeface="+mj-lt"/>
              </a:rPr>
              <a:t>a</a:t>
            </a:r>
            <a:r>
              <a:rPr lang="ru-RU" dirty="0" err="1" smtClean="0">
                <a:latin typeface="+mj-lt"/>
              </a:rPr>
              <a:t>in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Gym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упражненията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отразяват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положително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върху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емоционалния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физическия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интелектуалния</a:t>
            </a:r>
            <a:r>
              <a:rPr lang="ru-RU" dirty="0">
                <a:latin typeface="+mj-lt"/>
              </a:rPr>
              <a:t> баланс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Включва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масаж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определени</a:t>
            </a:r>
            <a:r>
              <a:rPr lang="ru-RU" dirty="0">
                <a:latin typeface="+mj-lt"/>
              </a:rPr>
              <a:t> точки и движение Благодарение на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упражнения, се </a:t>
            </a:r>
            <a:r>
              <a:rPr lang="ru-RU" dirty="0" err="1">
                <a:latin typeface="+mj-lt"/>
              </a:rPr>
              <a:t>активират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процесите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свързани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концентрацията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подобрява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самоконтрола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води до понижена </a:t>
            </a:r>
            <a:r>
              <a:rPr lang="ru-RU" dirty="0" err="1">
                <a:latin typeface="+mj-lt"/>
              </a:rPr>
              <a:t>импулсивност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хиперактивност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5558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49" y="2554679"/>
            <a:ext cx="4115702" cy="32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b="1" i="1" dirty="0" smtClean="0">
                <a:latin typeface="+mj-lt"/>
              </a:rPr>
              <a:t>Техника </a:t>
            </a:r>
            <a:r>
              <a:rPr lang="bg-BG" b="1" i="1" dirty="0">
                <a:latin typeface="+mj-lt"/>
              </a:rPr>
              <a:t>за запаметяване"</a:t>
            </a:r>
            <a:r>
              <a:rPr lang="bg-BG" b="1" i="1" dirty="0" err="1">
                <a:latin typeface="+mj-lt"/>
              </a:rPr>
              <a:t>Лоци</a:t>
            </a:r>
            <a:r>
              <a:rPr lang="bg-BG" b="1" i="1" dirty="0">
                <a:latin typeface="+mj-lt"/>
              </a:rPr>
              <a:t>"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Била е </a:t>
            </a:r>
            <a:r>
              <a:rPr lang="ru-RU" dirty="0" err="1">
                <a:latin typeface="+mj-lt"/>
              </a:rPr>
              <a:t>използвана</a:t>
            </a:r>
            <a:r>
              <a:rPr lang="ru-RU" dirty="0">
                <a:latin typeface="+mj-lt"/>
              </a:rPr>
              <a:t> активно </a:t>
            </a:r>
            <a:r>
              <a:rPr lang="ru-RU" dirty="0" err="1">
                <a:latin typeface="+mj-lt"/>
              </a:rPr>
              <a:t>още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древните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гърци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Названието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техниката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идва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латински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означава</a:t>
            </a:r>
            <a:r>
              <a:rPr lang="ru-RU" dirty="0">
                <a:latin typeface="+mj-lt"/>
              </a:rPr>
              <a:t> места, местонахождения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Този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метод </a:t>
            </a:r>
            <a:r>
              <a:rPr lang="ru-RU" dirty="0" err="1">
                <a:latin typeface="+mj-lt"/>
              </a:rPr>
              <a:t>изисква</a:t>
            </a:r>
            <a:r>
              <a:rPr lang="ru-RU" dirty="0">
                <a:latin typeface="+mj-lt"/>
              </a:rPr>
              <a:t> да си представите, че се </a:t>
            </a:r>
            <a:r>
              <a:rPr lang="ru-RU" dirty="0" err="1">
                <a:latin typeface="+mj-lt"/>
              </a:rPr>
              <a:t>разхождате</a:t>
            </a:r>
            <a:r>
              <a:rPr lang="ru-RU" dirty="0">
                <a:latin typeface="+mj-lt"/>
              </a:rPr>
              <a:t> по добре </a:t>
            </a:r>
            <a:r>
              <a:rPr lang="ru-RU" dirty="0" err="1">
                <a:latin typeface="+mj-lt"/>
              </a:rPr>
              <a:t>познат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път</a:t>
            </a:r>
            <a:r>
              <a:rPr lang="ru-RU" dirty="0">
                <a:latin typeface="+mj-lt"/>
              </a:rPr>
              <a:t>. По 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тази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въображаема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разходка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мислено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разполагате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обектите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имате</a:t>
            </a:r>
            <a:r>
              <a:rPr lang="ru-RU" dirty="0">
                <a:latin typeface="+mj-lt"/>
              </a:rPr>
              <a:t> за цел да запомните, на точно </a:t>
            </a:r>
            <a:r>
              <a:rPr lang="ru-RU" dirty="0" err="1">
                <a:latin typeface="+mj-lt"/>
              </a:rPr>
              <a:t>определени</a:t>
            </a:r>
            <a:r>
              <a:rPr lang="ru-RU" dirty="0">
                <a:latin typeface="+mj-lt"/>
              </a:rPr>
              <a:t> места по </a:t>
            </a:r>
            <a:r>
              <a:rPr lang="ru-RU" dirty="0" err="1">
                <a:latin typeface="+mj-lt"/>
              </a:rPr>
              <a:t>пътя</a:t>
            </a:r>
            <a:r>
              <a:rPr lang="ru-RU" dirty="0">
                <a:latin typeface="+mj-lt"/>
              </a:rPr>
              <a:t>. За </a:t>
            </a:r>
            <a:r>
              <a:rPr lang="ru-RU" dirty="0" err="1">
                <a:latin typeface="+mj-lt"/>
              </a:rPr>
              <a:t>припомняне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запаметеното</a:t>
            </a:r>
            <a:r>
              <a:rPr lang="ru-RU" dirty="0">
                <a:latin typeface="+mj-lt"/>
              </a:rPr>
              <a:t> просто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извървите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пътя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отново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312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bg-BG" b="1" i="1" dirty="0" smtClean="0">
                <a:latin typeface="+mj-lt"/>
              </a:rPr>
              <a:t>Разработване </a:t>
            </a:r>
            <a:r>
              <a:rPr lang="bg-BG" b="1" i="1" dirty="0">
                <a:latin typeface="+mj-lt"/>
              </a:rPr>
              <a:t>на мисловни карти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Мисловни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карти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комбиниране</a:t>
            </a:r>
            <a:r>
              <a:rPr lang="ru-RU" dirty="0">
                <a:latin typeface="+mj-lt"/>
              </a:rPr>
              <a:t> на рисунки и текст;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Учене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уроци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разработвате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мисловна</a:t>
            </a:r>
            <a:r>
              <a:rPr lang="ru-RU" dirty="0">
                <a:latin typeface="+mj-lt"/>
              </a:rPr>
              <a:t> карта за </a:t>
            </a:r>
            <a:r>
              <a:rPr lang="ru-RU" dirty="0" err="1">
                <a:latin typeface="+mj-lt"/>
              </a:rPr>
              <a:t>всеки</a:t>
            </a:r>
            <a:r>
              <a:rPr lang="ru-RU" dirty="0">
                <a:latin typeface="+mj-lt"/>
              </a:rPr>
              <a:t> урок);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Създаване</a:t>
            </a:r>
            <a:r>
              <a:rPr lang="ru-RU" dirty="0">
                <a:latin typeface="+mj-lt"/>
              </a:rPr>
              <a:t> на план за </a:t>
            </a:r>
            <a:r>
              <a:rPr lang="ru-RU" dirty="0" err="1">
                <a:latin typeface="+mj-lt"/>
              </a:rPr>
              <a:t>писане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есе</a:t>
            </a:r>
            <a:r>
              <a:rPr lang="ru-RU" dirty="0">
                <a:latin typeface="+mj-lt"/>
              </a:rPr>
              <a:t> / </a:t>
            </a:r>
            <a:r>
              <a:rPr lang="ru-RU" dirty="0" err="1">
                <a:latin typeface="+mj-lt"/>
              </a:rPr>
              <a:t>съчинение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Организиране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речниковия</a:t>
            </a:r>
            <a:r>
              <a:rPr lang="ru-RU" dirty="0">
                <a:latin typeface="+mj-lt"/>
              </a:rPr>
              <a:t> фонд (</a:t>
            </a:r>
            <a:r>
              <a:rPr lang="ru-RU" dirty="0" err="1">
                <a:latin typeface="+mj-lt"/>
              </a:rPr>
              <a:t>създаване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синонимни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гнезда, </a:t>
            </a:r>
            <a:r>
              <a:rPr lang="ru-RU" dirty="0" err="1" smtClean="0">
                <a:latin typeface="+mj-lt"/>
              </a:rPr>
              <a:t>групиране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 по функции или по теми).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Идея: </a:t>
            </a:r>
            <a:r>
              <a:rPr lang="ru-RU" dirty="0" err="1">
                <a:latin typeface="+mj-lt"/>
              </a:rPr>
              <a:t>Бихте</a:t>
            </a:r>
            <a:r>
              <a:rPr lang="ru-RU" dirty="0">
                <a:latin typeface="+mj-lt"/>
              </a:rPr>
              <a:t> могли да </a:t>
            </a:r>
            <a:r>
              <a:rPr lang="ru-RU" dirty="0" err="1">
                <a:latin typeface="+mj-lt"/>
              </a:rPr>
              <a:t>принтирате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мисловна</a:t>
            </a:r>
            <a:r>
              <a:rPr lang="ru-RU" dirty="0">
                <a:latin typeface="+mj-lt"/>
              </a:rPr>
              <a:t> карта в </a:t>
            </a:r>
            <a:r>
              <a:rPr lang="ru-RU" dirty="0" err="1">
                <a:latin typeface="+mj-lt"/>
              </a:rPr>
              <a:t>уголемен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мащаб</a:t>
            </a:r>
            <a:r>
              <a:rPr lang="ru-RU" dirty="0">
                <a:latin typeface="+mj-lt"/>
              </a:rPr>
              <a:t> и да я </a:t>
            </a:r>
            <a:r>
              <a:rPr lang="ru-RU" dirty="0" err="1">
                <a:latin typeface="+mj-lt"/>
              </a:rPr>
              <a:t>закачите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стената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класната</a:t>
            </a:r>
            <a:r>
              <a:rPr lang="ru-RU" dirty="0">
                <a:latin typeface="+mj-lt"/>
              </a:rPr>
              <a:t> стая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Компютърни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мисловни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карти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ползите от </a:t>
            </a:r>
            <a:r>
              <a:rPr lang="ru-RU" dirty="0" err="1">
                <a:latin typeface="+mj-lt"/>
              </a:rPr>
              <a:t>използването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електронни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мисловни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карти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същите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използването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всякакви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мисловни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карти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808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 </a:t>
            </a:r>
            <a:r>
              <a:rPr lang="bg-BG" sz="24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2400" dirty="0">
                <a:solidFill>
                  <a:srgbClr val="000000"/>
                </a:solidFill>
                <a:latin typeface="Calibri"/>
              </a:rPr>
            </a:b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Обучителни трудности (</a:t>
            </a:r>
            <a:r>
              <a:rPr lang="bg-BG" sz="2000" b="1" i="1" dirty="0" err="1">
                <a:solidFill>
                  <a:srgbClr val="895D1D"/>
                </a:solidFill>
                <a:latin typeface="Calibri"/>
              </a:rPr>
              <a:t>Дислексия</a:t>
            </a:r>
            <a:r>
              <a:rPr lang="bg-BG" sz="20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492896"/>
            <a:ext cx="561662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4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2132855"/>
            <a:ext cx="8712967" cy="446449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i="1" dirty="0" err="1" smtClean="0">
                <a:latin typeface="+mj-lt"/>
              </a:rPr>
              <a:t>Разстройство</a:t>
            </a:r>
            <a:r>
              <a:rPr lang="ru-RU" b="1" i="1" dirty="0" smtClean="0">
                <a:latin typeface="+mj-lt"/>
              </a:rPr>
              <a:t> </a:t>
            </a:r>
            <a:r>
              <a:rPr lang="ru-RU" b="1" i="1" dirty="0">
                <a:latin typeface="+mj-lt"/>
              </a:rPr>
              <a:t>с дефицит на </a:t>
            </a:r>
            <a:r>
              <a:rPr lang="ru-RU" b="1" i="1" dirty="0" err="1">
                <a:latin typeface="+mj-lt"/>
              </a:rPr>
              <a:t>вниманието</a:t>
            </a:r>
            <a:r>
              <a:rPr lang="ru-RU" b="1" i="1" dirty="0">
                <a:latin typeface="+mj-lt"/>
              </a:rPr>
              <a:t> и </a:t>
            </a:r>
            <a:r>
              <a:rPr lang="ru-RU" b="1" i="1" dirty="0" err="1">
                <a:latin typeface="+mj-lt"/>
              </a:rPr>
              <a:t>хиперактивност</a:t>
            </a:r>
            <a:r>
              <a:rPr lang="ru-RU" b="1" i="1" dirty="0">
                <a:latin typeface="+mj-lt"/>
              </a:rPr>
              <a:t> – ХАДВ/ Нарушение на </a:t>
            </a:r>
            <a:r>
              <a:rPr lang="ru-RU" b="1" i="1" dirty="0" err="1">
                <a:latin typeface="+mj-lt"/>
              </a:rPr>
              <a:t>активността</a:t>
            </a:r>
            <a:r>
              <a:rPr lang="ru-RU" b="1" i="1" dirty="0">
                <a:latin typeface="+mj-lt"/>
              </a:rPr>
              <a:t> и </a:t>
            </a:r>
            <a:r>
              <a:rPr lang="ru-RU" b="1" i="1" dirty="0" err="1">
                <a:latin typeface="+mj-lt"/>
              </a:rPr>
              <a:t>вниманието</a:t>
            </a:r>
            <a:r>
              <a:rPr lang="ru-RU" b="1" i="1" dirty="0">
                <a:latin typeface="+mj-lt"/>
              </a:rPr>
              <a:t>/ </a:t>
            </a:r>
            <a:r>
              <a:rPr lang="ru-RU" b="1" i="1" dirty="0" err="1">
                <a:latin typeface="+mj-lt"/>
              </a:rPr>
              <a:t>Хиперкинетични</a:t>
            </a:r>
            <a:r>
              <a:rPr lang="ru-RU" b="1" i="1" dirty="0">
                <a:latin typeface="+mj-lt"/>
              </a:rPr>
              <a:t> </a:t>
            </a:r>
            <a:r>
              <a:rPr lang="ru-RU" b="1" i="1" dirty="0" err="1" smtClean="0">
                <a:latin typeface="+mj-lt"/>
              </a:rPr>
              <a:t>разстройства</a:t>
            </a:r>
            <a:endParaRPr lang="bg-BG" sz="2800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+mj-lt"/>
              </a:rPr>
              <a:t>Причини </a:t>
            </a:r>
            <a:r>
              <a:rPr lang="ru-RU" b="1" dirty="0">
                <a:latin typeface="+mj-lt"/>
              </a:rPr>
              <a:t>– </a:t>
            </a:r>
            <a:r>
              <a:rPr lang="ru-RU" dirty="0">
                <a:latin typeface="+mj-lt"/>
              </a:rPr>
              <a:t>Роля на </a:t>
            </a:r>
            <a:r>
              <a:rPr lang="ru-RU" dirty="0" err="1">
                <a:latin typeface="+mj-lt"/>
              </a:rPr>
              <a:t>гените</a:t>
            </a:r>
            <a:r>
              <a:rPr lang="ru-RU" dirty="0">
                <a:latin typeface="+mj-lt"/>
              </a:rPr>
              <a:t>; роля на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фактори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майката</a:t>
            </a:r>
            <a:r>
              <a:rPr lang="ru-RU" dirty="0">
                <a:latin typeface="+mj-lt"/>
              </a:rPr>
              <a:t> и плода при </a:t>
            </a:r>
            <a:r>
              <a:rPr lang="ru-RU" dirty="0" err="1">
                <a:latin typeface="+mj-lt"/>
              </a:rPr>
              <a:t>раждане</a:t>
            </a:r>
            <a:r>
              <a:rPr lang="ru-RU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използване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успокоителни</a:t>
            </a:r>
            <a:r>
              <a:rPr lang="ru-RU" dirty="0">
                <a:latin typeface="+mj-lt"/>
              </a:rPr>
              <a:t> лекарства, </a:t>
            </a:r>
            <a:r>
              <a:rPr lang="ru-RU" dirty="0" err="1">
                <a:latin typeface="+mj-lt"/>
              </a:rPr>
              <a:t>алкохол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тютюнопушене</a:t>
            </a:r>
            <a:r>
              <a:rPr lang="ru-RU" dirty="0">
                <a:latin typeface="+mj-lt"/>
              </a:rPr>
              <a:t> по 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бременността</a:t>
            </a:r>
            <a:r>
              <a:rPr lang="ru-RU" dirty="0">
                <a:latin typeface="+mj-lt"/>
              </a:rPr>
              <a:t>; </a:t>
            </a:r>
            <a:r>
              <a:rPr lang="ru-RU" dirty="0" err="1" smtClean="0">
                <a:latin typeface="+mj-lt"/>
              </a:rPr>
              <a:t>мозъчни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заболявания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травми</a:t>
            </a:r>
            <a:r>
              <a:rPr lang="ru-RU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недохранване</a:t>
            </a:r>
            <a:r>
              <a:rPr lang="ru-RU" dirty="0" smtClean="0">
                <a:latin typeface="+mj-lt"/>
              </a:rPr>
              <a:t>).</a:t>
            </a:r>
            <a:endParaRPr lang="bg-BG" sz="2800" dirty="0">
              <a:solidFill>
                <a:srgbClr val="00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Симптоми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на дефицит на внимание: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Не </a:t>
            </a:r>
            <a:r>
              <a:rPr lang="ru-RU" dirty="0" err="1">
                <a:latin typeface="+mj-lt"/>
              </a:rPr>
              <a:t>отделя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достатъчно</a:t>
            </a:r>
            <a:r>
              <a:rPr lang="ru-RU" dirty="0">
                <a:latin typeface="+mj-lt"/>
              </a:rPr>
              <a:t> внимание или допуска грешки по невнимание, трудно </a:t>
            </a:r>
            <a:r>
              <a:rPr lang="ru-RU" dirty="0" err="1">
                <a:latin typeface="+mj-lt"/>
              </a:rPr>
              <a:t>задържа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си и </a:t>
            </a:r>
            <a:r>
              <a:rPr lang="ru-RU" dirty="0" err="1">
                <a:latin typeface="+mj-lt"/>
              </a:rPr>
              <a:t>често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изглежда</a:t>
            </a:r>
            <a:r>
              <a:rPr lang="ru-RU" dirty="0">
                <a:latin typeface="+mj-lt"/>
              </a:rPr>
              <a:t>, че не </a:t>
            </a:r>
            <a:r>
              <a:rPr lang="ru-RU" dirty="0" err="1">
                <a:latin typeface="+mj-lt"/>
              </a:rPr>
              <a:t>слуша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когато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</a:t>
            </a:r>
            <a:r>
              <a:rPr lang="ru-RU" dirty="0">
                <a:latin typeface="+mj-lt"/>
              </a:rPr>
              <a:t> се говори. 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Трудно </a:t>
            </a:r>
            <a:r>
              <a:rPr lang="ru-RU" dirty="0" err="1">
                <a:latin typeface="+mj-lt"/>
              </a:rPr>
              <a:t>следва</a:t>
            </a:r>
            <a:r>
              <a:rPr lang="ru-RU" dirty="0">
                <a:latin typeface="+mj-lt"/>
              </a:rPr>
              <a:t> инструкции и не </a:t>
            </a:r>
            <a:r>
              <a:rPr lang="ru-RU" dirty="0" err="1">
                <a:latin typeface="+mj-lt"/>
              </a:rPr>
              <a:t>успява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завърши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поставени</a:t>
            </a:r>
            <a:r>
              <a:rPr lang="ru-RU" dirty="0">
                <a:latin typeface="+mj-lt"/>
              </a:rPr>
              <a:t> задачи, трудно </a:t>
            </a:r>
            <a:r>
              <a:rPr lang="ru-RU" dirty="0" err="1">
                <a:latin typeface="+mj-lt"/>
              </a:rPr>
              <a:t>организира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дейностите</a:t>
            </a:r>
            <a:r>
              <a:rPr lang="ru-RU" dirty="0">
                <a:latin typeface="+mj-lt"/>
              </a:rPr>
              <a:t> си. </a:t>
            </a:r>
          </a:p>
          <a:p>
            <a:pPr marL="0" indent="0" algn="just">
              <a:buNone/>
            </a:pPr>
            <a:r>
              <a:rPr lang="ru-RU" dirty="0" err="1" smtClean="0">
                <a:latin typeface="+mj-lt"/>
              </a:rPr>
              <a:t>Често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избягва</a:t>
            </a:r>
            <a:r>
              <a:rPr lang="ru-RU" dirty="0">
                <a:latin typeface="+mj-lt"/>
              </a:rPr>
              <a:t>, не </a:t>
            </a:r>
            <a:r>
              <a:rPr lang="ru-RU" dirty="0" err="1">
                <a:latin typeface="+mj-lt"/>
              </a:rPr>
              <a:t>харесва</a:t>
            </a:r>
            <a:r>
              <a:rPr lang="ru-RU" dirty="0">
                <a:latin typeface="+mj-lt"/>
              </a:rPr>
              <a:t> или не </a:t>
            </a:r>
            <a:r>
              <a:rPr lang="ru-RU" dirty="0" err="1">
                <a:latin typeface="+mj-lt"/>
              </a:rPr>
              <a:t>желае</a:t>
            </a:r>
            <a:r>
              <a:rPr lang="ru-RU" dirty="0">
                <a:latin typeface="+mj-lt"/>
              </a:rPr>
              <a:t> да се </a:t>
            </a:r>
            <a:r>
              <a:rPr lang="ru-RU" dirty="0" err="1">
                <a:latin typeface="+mj-lt"/>
              </a:rPr>
              <a:t>ангажира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дейности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изискват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продължителни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умствени</a:t>
            </a:r>
            <a:r>
              <a:rPr lang="ru-RU" dirty="0">
                <a:latin typeface="+mj-lt"/>
              </a:rPr>
              <a:t> усилия.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Лесно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разсейва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ежедневните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дейности</a:t>
            </a:r>
            <a:r>
              <a:rPr lang="ru-RU" dirty="0">
                <a:latin typeface="+mj-lt"/>
              </a:rPr>
              <a:t>, губи </a:t>
            </a:r>
            <a:r>
              <a:rPr lang="ru-RU" dirty="0" err="1">
                <a:latin typeface="+mj-lt"/>
              </a:rPr>
              <a:t>предмети</a:t>
            </a:r>
            <a:r>
              <a:rPr lang="ru-RU" dirty="0">
                <a:latin typeface="+mj-lt"/>
              </a:rPr>
              <a:t>.</a:t>
            </a:r>
            <a:endParaRPr lang="bg-BG" i="1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8490" y="620688"/>
            <a:ext cx="7756263" cy="648072"/>
          </a:xfrm>
        </p:spPr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</a:t>
            </a:r>
            <a:r>
              <a:rPr lang="bg-BG" sz="2000" b="1" dirty="0" smtClean="0">
                <a:solidFill>
                  <a:srgbClr val="895D1D"/>
                </a:solidFill>
                <a:latin typeface="Calibri"/>
              </a:rPr>
              <a:t>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 smtClean="0">
                <a:latin typeface="Calibri"/>
              </a:rPr>
              <a:t>Емоционално-поведенчески </a:t>
            </a:r>
            <a:r>
              <a:rPr lang="bg-BG" sz="1800" b="1" i="1" dirty="0">
                <a:latin typeface="Calibri"/>
              </a:rPr>
              <a:t>разстройства</a:t>
            </a:r>
            <a:endParaRPr lang="bg-B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42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0" y="2132855"/>
            <a:ext cx="8712967" cy="4464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>
                <a:latin typeface="+mj-lt"/>
              </a:rPr>
              <a:t>Симптоми </a:t>
            </a:r>
            <a:r>
              <a:rPr lang="bg-BG" b="1" dirty="0">
                <a:latin typeface="+mj-lt"/>
              </a:rPr>
              <a:t>на </a:t>
            </a:r>
            <a:r>
              <a:rPr lang="bg-BG" b="1" dirty="0" err="1">
                <a:latin typeface="+mj-lt"/>
              </a:rPr>
              <a:t>хиперактивност-импулсивност</a:t>
            </a:r>
            <a:r>
              <a:rPr lang="bg-BG" b="1" dirty="0">
                <a:latin typeface="+mj-lt"/>
              </a:rPr>
              <a:t>: </a:t>
            </a:r>
            <a:endParaRPr lang="bg-BG" dirty="0">
              <a:latin typeface="+mj-lt"/>
            </a:endParaRPr>
          </a:p>
          <a:p>
            <a:pPr marL="0" indent="0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 err="1">
                <a:latin typeface="+mj-lt"/>
              </a:rPr>
              <a:t>Движи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прекалено</a:t>
            </a:r>
            <a:r>
              <a:rPr lang="ru-RU" dirty="0">
                <a:latin typeface="+mj-lt"/>
              </a:rPr>
              <a:t> много, </a:t>
            </a:r>
            <a:r>
              <a:rPr lang="ru-RU" dirty="0" err="1">
                <a:latin typeface="+mj-lt"/>
              </a:rPr>
              <a:t>сякаш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задвижван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двигател</a:t>
            </a:r>
            <a:r>
              <a:rPr lang="ru-RU" dirty="0">
                <a:latin typeface="+mj-lt"/>
              </a:rPr>
              <a:t> и </a:t>
            </a:r>
          </a:p>
          <a:p>
            <a:pPr marL="0" indent="0">
              <a:buNone/>
            </a:pPr>
            <a:r>
              <a:rPr lang="ru-RU" dirty="0" err="1" smtClean="0">
                <a:latin typeface="+mj-lt"/>
              </a:rPr>
              <a:t>често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напуска </a:t>
            </a:r>
            <a:r>
              <a:rPr lang="ru-RU" dirty="0" err="1">
                <a:latin typeface="+mj-lt"/>
              </a:rPr>
              <a:t>мястото</a:t>
            </a:r>
            <a:r>
              <a:rPr lang="ru-RU" dirty="0">
                <a:latin typeface="+mj-lt"/>
              </a:rPr>
              <a:t> си, </a:t>
            </a:r>
            <a:r>
              <a:rPr lang="ru-RU" dirty="0" err="1">
                <a:latin typeface="+mj-lt"/>
              </a:rPr>
              <a:t>тича</a:t>
            </a:r>
            <a:r>
              <a:rPr lang="ru-RU" dirty="0">
                <a:latin typeface="+mj-lt"/>
              </a:rPr>
              <a:t>, скача, на места и в ситуации, </a:t>
            </a:r>
            <a:r>
              <a:rPr lang="ru-RU" dirty="0" err="1">
                <a:latin typeface="+mj-lt"/>
              </a:rPr>
              <a:t>където</a:t>
            </a:r>
            <a:r>
              <a:rPr lang="ru-RU" dirty="0">
                <a:latin typeface="+mj-lt"/>
              </a:rPr>
              <a:t> се </a:t>
            </a:r>
            <a:r>
              <a:rPr lang="ru-RU" dirty="0" err="1" smtClean="0">
                <a:latin typeface="+mj-lt"/>
              </a:rPr>
              <a:t>предполага</a:t>
            </a:r>
            <a:r>
              <a:rPr lang="ru-RU" dirty="0">
                <a:latin typeface="+mj-lt"/>
              </a:rPr>
              <a:t>, че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седи. </a:t>
            </a:r>
          </a:p>
          <a:p>
            <a:pPr marL="0" indent="0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 err="1">
                <a:latin typeface="+mj-lt"/>
              </a:rPr>
              <a:t>Често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трудности да </a:t>
            </a:r>
            <a:r>
              <a:rPr lang="ru-RU" dirty="0" err="1">
                <a:latin typeface="+mj-lt"/>
              </a:rPr>
              <a:t>играе</a:t>
            </a:r>
            <a:r>
              <a:rPr lang="ru-RU" dirty="0">
                <a:latin typeface="+mj-lt"/>
              </a:rPr>
              <a:t> или да се посвети спокойно на </a:t>
            </a:r>
          </a:p>
          <a:p>
            <a:pPr marL="0" indent="0">
              <a:buNone/>
            </a:pPr>
            <a:r>
              <a:rPr lang="bg-BG" dirty="0" smtClean="0">
                <a:latin typeface="+mj-lt"/>
              </a:rPr>
              <a:t>развлекателни </a:t>
            </a:r>
            <a:r>
              <a:rPr lang="bg-BG" dirty="0">
                <a:latin typeface="+mj-lt"/>
              </a:rPr>
              <a:t>дейности. </a:t>
            </a:r>
          </a:p>
          <a:p>
            <a:pPr marL="0" indent="0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>
                <a:latin typeface="+mj-lt"/>
              </a:rPr>
              <a:t>Говори </a:t>
            </a:r>
            <a:r>
              <a:rPr lang="ru-RU" dirty="0" err="1">
                <a:latin typeface="+mj-lt"/>
              </a:rPr>
              <a:t>прекалено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импулсивно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избързва</a:t>
            </a:r>
            <a:r>
              <a:rPr lang="ru-RU" dirty="0">
                <a:latin typeface="+mj-lt"/>
              </a:rPr>
              <a:t> с отговорите, не </a:t>
            </a:r>
            <a:r>
              <a:rPr lang="ru-RU" dirty="0" err="1">
                <a:latin typeface="+mj-lt"/>
              </a:rPr>
              <a:t>изчаква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реда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си, </a:t>
            </a:r>
            <a:r>
              <a:rPr lang="ru-RU" dirty="0" err="1">
                <a:latin typeface="+mj-lt"/>
              </a:rPr>
              <a:t>прекъсва</a:t>
            </a:r>
            <a:r>
              <a:rPr lang="ru-RU" dirty="0">
                <a:latin typeface="+mj-lt"/>
              </a:rPr>
              <a:t> или се </a:t>
            </a:r>
            <a:r>
              <a:rPr lang="ru-RU" dirty="0" err="1">
                <a:latin typeface="+mj-lt"/>
              </a:rPr>
              <a:t>намесва</a:t>
            </a:r>
            <a:r>
              <a:rPr lang="ru-RU" dirty="0">
                <a:latin typeface="+mj-lt"/>
              </a:rPr>
              <a:t>. </a:t>
            </a:r>
            <a:endParaRPr lang="bg-BG" i="1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8490" y="620688"/>
            <a:ext cx="7756263" cy="648072"/>
          </a:xfrm>
        </p:spPr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</a:t>
            </a:r>
            <a:r>
              <a:rPr lang="bg-BG" sz="2000" b="1" dirty="0" smtClean="0">
                <a:solidFill>
                  <a:srgbClr val="895D1D"/>
                </a:solidFill>
                <a:latin typeface="Calibri"/>
              </a:rPr>
              <a:t>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 smtClean="0">
                <a:latin typeface="Calibri"/>
              </a:rPr>
              <a:t>Емоционално-поведенчески </a:t>
            </a:r>
            <a:r>
              <a:rPr lang="bg-BG" sz="1800" b="1" i="1" dirty="0">
                <a:latin typeface="Calibri"/>
              </a:rPr>
              <a:t>разстройства</a:t>
            </a:r>
            <a:endParaRPr lang="bg-BG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4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179513" y="2248347"/>
            <a:ext cx="8784976" cy="4493021"/>
          </a:xfrm>
        </p:spPr>
        <p:txBody>
          <a:bodyPr>
            <a:norm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6. 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3) (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Изм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- ДВ,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19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2003 г.,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изм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- ДВ,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99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2003 г.)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Училищното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може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започне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по-късно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определената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9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9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7, </a:t>
            </a:r>
            <a:r>
              <a:rPr lang="en-US" sz="19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9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народната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просвета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възраст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писмена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молба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родителите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настойниците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педагогическо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към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en-US" sz="19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Чл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. 6а. </a:t>
            </a: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Екипът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комплексно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педагогическо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оценяване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чл</a:t>
            </a:r>
            <a:r>
              <a:rPr lang="en-US" sz="1900" u="sng" dirty="0">
                <a:solidFill>
                  <a:schemeClr val="tx1"/>
                </a:solidFill>
                <a:latin typeface="Times New Roman"/>
                <a:ea typeface="Times New Roman"/>
              </a:rPr>
              <a:t>. 6, </a:t>
            </a:r>
            <a:r>
              <a:rPr lang="en-US" sz="1900" u="sng" dirty="0" err="1">
                <a:solidFill>
                  <a:schemeClr val="tx1"/>
                </a:solidFill>
                <a:latin typeface="Times New Roman"/>
                <a:ea typeface="Times New Roman"/>
              </a:rPr>
              <a:t>ал</a:t>
            </a:r>
            <a:r>
              <a:rPr lang="en-US" sz="1900" u="sng" dirty="0">
                <a:solidFill>
                  <a:schemeClr val="tx1"/>
                </a:solidFill>
                <a:latin typeface="Times New Roman"/>
                <a:ea typeface="Times New Roman"/>
              </a:rPr>
              <a:t>. 3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се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определя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срок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една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година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със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заповед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началника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на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регионалния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инспекторат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по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</a:rPr>
              <a:t>образованието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en-US" sz="19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4)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Екипът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педагогическо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оценяване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следните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правомощия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190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651510" indent="-285750" algn="just" fontAlgn="ctr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19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определя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двама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паралелка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тези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насочват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паралелката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най-малък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брой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съответния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9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r>
              <a:rPr lang="en-US" sz="19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en-US" sz="19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endParaRPr lang="bg-BG" sz="1800" dirty="0"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endParaRPr lang="bg-BG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331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b="1" dirty="0" smtClean="0">
                <a:latin typeface="+mj-lt"/>
              </a:rPr>
              <a:t>Диагностични </a:t>
            </a:r>
            <a:r>
              <a:rPr lang="bg-BG" b="1" dirty="0">
                <a:latin typeface="+mj-lt"/>
              </a:rPr>
              <a:t>критерии: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А</a:t>
            </a:r>
            <a:r>
              <a:rPr lang="ru-RU" dirty="0">
                <a:latin typeface="+mj-lt"/>
              </a:rPr>
              <a:t>. </a:t>
            </a:r>
            <a:r>
              <a:rPr lang="ru-RU" b="1" dirty="0">
                <a:latin typeface="+mj-lt"/>
              </a:rPr>
              <a:t>Шест (или </a:t>
            </a:r>
            <a:r>
              <a:rPr lang="ru-RU" b="1" dirty="0" err="1">
                <a:latin typeface="+mj-lt"/>
              </a:rPr>
              <a:t>повече</a:t>
            </a:r>
            <a:r>
              <a:rPr lang="ru-RU" b="1" dirty="0">
                <a:latin typeface="+mj-lt"/>
              </a:rPr>
              <a:t>) от </a:t>
            </a:r>
            <a:r>
              <a:rPr lang="ru-RU" b="1" dirty="0" err="1">
                <a:latin typeface="+mj-lt"/>
              </a:rPr>
              <a:t>симптомите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на дефицит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и/или </a:t>
            </a:r>
            <a:r>
              <a:rPr lang="ru-RU" dirty="0" err="1">
                <a:latin typeface="+mj-lt"/>
              </a:rPr>
              <a:t>хиперактивност-импулсивност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продължават</a:t>
            </a:r>
            <a:r>
              <a:rPr lang="ru-RU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поне</a:t>
            </a:r>
            <a:r>
              <a:rPr lang="ru-RU" b="1" dirty="0">
                <a:latin typeface="+mj-lt"/>
              </a:rPr>
              <a:t> 6 </a:t>
            </a:r>
            <a:r>
              <a:rPr lang="ru-RU" b="1" dirty="0" err="1">
                <a:latin typeface="+mj-lt"/>
              </a:rPr>
              <a:t>месеца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до </a:t>
            </a:r>
            <a:r>
              <a:rPr lang="ru-RU" b="1" dirty="0">
                <a:latin typeface="+mj-lt"/>
              </a:rPr>
              <a:t>степен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която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отразява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адаптирането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средата</a:t>
            </a:r>
            <a:r>
              <a:rPr lang="ru-RU" dirty="0">
                <a:latin typeface="+mj-lt"/>
              </a:rPr>
              <a:t> и не </a:t>
            </a:r>
            <a:r>
              <a:rPr lang="ru-RU" dirty="0" err="1">
                <a:latin typeface="+mj-lt"/>
              </a:rPr>
              <a:t>съответства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нивото</a:t>
            </a:r>
            <a:r>
              <a:rPr lang="ru-RU" dirty="0">
                <a:latin typeface="+mj-lt"/>
              </a:rPr>
              <a:t> на развитие.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Б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Някои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симптоми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хиперактивност-импулсивност</a:t>
            </a:r>
            <a:r>
              <a:rPr lang="ru-RU" dirty="0">
                <a:latin typeface="+mj-lt"/>
              </a:rPr>
              <a:t> или дефицит на внимание,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причинявали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били </a:t>
            </a:r>
            <a:r>
              <a:rPr lang="ru-RU" dirty="0" err="1">
                <a:latin typeface="+mj-lt"/>
              </a:rPr>
              <a:t>налице</a:t>
            </a:r>
            <a:r>
              <a:rPr lang="ru-RU" dirty="0">
                <a:latin typeface="+mj-lt"/>
              </a:rPr>
              <a:t> и </a:t>
            </a:r>
            <a:r>
              <a:rPr lang="ru-RU" b="1" dirty="0" err="1">
                <a:latin typeface="+mj-lt"/>
              </a:rPr>
              <a:t>преди</a:t>
            </a:r>
            <a:r>
              <a:rPr lang="ru-RU" b="1" dirty="0">
                <a:latin typeface="+mj-lt"/>
              </a:rPr>
              <a:t> 7 </a:t>
            </a:r>
            <a:r>
              <a:rPr lang="ru-RU" b="1" dirty="0" err="1">
                <a:latin typeface="+mj-lt"/>
              </a:rPr>
              <a:t>годишна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В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Симптомите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проявяват</a:t>
            </a:r>
            <a:r>
              <a:rPr lang="ru-RU" dirty="0">
                <a:latin typeface="+mj-lt"/>
              </a:rPr>
              <a:t> в </a:t>
            </a:r>
            <a:r>
              <a:rPr lang="ru-RU" b="1" dirty="0" err="1">
                <a:latin typeface="+mj-lt"/>
              </a:rPr>
              <a:t>повече</a:t>
            </a:r>
            <a:r>
              <a:rPr lang="ru-RU" b="1" dirty="0">
                <a:latin typeface="+mj-lt"/>
              </a:rPr>
              <a:t> от един тип среда </a:t>
            </a:r>
            <a:r>
              <a:rPr lang="ru-RU" dirty="0">
                <a:latin typeface="+mj-lt"/>
              </a:rPr>
              <a:t>(на училище и у дома).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Г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ясни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доказателства</a:t>
            </a:r>
            <a:r>
              <a:rPr lang="ru-RU" dirty="0">
                <a:latin typeface="+mj-lt"/>
              </a:rPr>
              <a:t> за </a:t>
            </a:r>
            <a:r>
              <a:rPr lang="ru-RU" b="1" dirty="0" err="1">
                <a:latin typeface="+mj-lt"/>
              </a:rPr>
              <a:t>клинично</a:t>
            </a:r>
            <a:r>
              <a:rPr lang="ru-RU" b="1" dirty="0">
                <a:latin typeface="+mj-lt"/>
              </a:rPr>
              <a:t> значимо </a:t>
            </a:r>
            <a:r>
              <a:rPr lang="ru-RU" dirty="0" err="1">
                <a:latin typeface="+mj-lt"/>
              </a:rPr>
              <a:t>увреждане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социалното</a:t>
            </a:r>
            <a:r>
              <a:rPr lang="ru-RU" dirty="0">
                <a:latin typeface="+mj-lt"/>
              </a:rPr>
              <a:t>, академично или </a:t>
            </a:r>
            <a:r>
              <a:rPr lang="ru-RU" dirty="0" err="1">
                <a:latin typeface="+mj-lt"/>
              </a:rPr>
              <a:t>професионално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функциониране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Емоционално-поведенчески разстройства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67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3490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600" b="1" dirty="0" smtClean="0">
                <a:latin typeface="+mj-lt"/>
              </a:rPr>
              <a:t>Комплексна </a:t>
            </a:r>
            <a:r>
              <a:rPr lang="bg-BG" sz="1600" b="1" dirty="0">
                <a:latin typeface="+mj-lt"/>
              </a:rPr>
              <a:t>терапия на ХАДВ </a:t>
            </a:r>
            <a:endParaRPr lang="bg-BG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b="1" dirty="0">
                <a:latin typeface="+mj-lt"/>
              </a:rPr>
              <a:t>1. </a:t>
            </a:r>
            <a:r>
              <a:rPr lang="ru-RU" sz="1600" b="1" dirty="0" err="1">
                <a:latin typeface="+mj-lt"/>
              </a:rPr>
              <a:t>Какво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означава</a:t>
            </a:r>
            <a:r>
              <a:rPr lang="ru-RU" sz="1600" b="1" dirty="0">
                <a:latin typeface="+mj-lt"/>
              </a:rPr>
              <a:t> комплексна терапия? </a:t>
            </a:r>
            <a:endParaRPr lang="ru-RU" sz="1600" dirty="0">
              <a:latin typeface="+mj-lt"/>
            </a:endParaRPr>
          </a:p>
          <a:p>
            <a:pPr marL="0" indent="0" algn="just">
              <a:buNone/>
            </a:pPr>
            <a:r>
              <a:rPr lang="bg-BG" sz="1600" dirty="0">
                <a:latin typeface="+mj-lt"/>
              </a:rPr>
              <a:t> Прилагане на медикаменти </a:t>
            </a:r>
            <a:endParaRPr lang="bg-BG" sz="16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</a:rPr>
              <a:t> </a:t>
            </a:r>
            <a:r>
              <a:rPr lang="ru-RU" sz="1600" dirty="0">
                <a:latin typeface="+mj-lt"/>
              </a:rPr>
              <a:t>Психологична </a:t>
            </a:r>
            <a:r>
              <a:rPr lang="ru-RU" sz="1600" dirty="0" err="1">
                <a:latin typeface="+mj-lt"/>
              </a:rPr>
              <a:t>подкрепа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поведенческа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програма</a:t>
            </a:r>
            <a:r>
              <a:rPr lang="ru-RU" sz="1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bg-BG" sz="1600" dirty="0">
                <a:latin typeface="+mj-lt"/>
              </a:rPr>
              <a:t> Педагогическо подпомагане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+mj-lt"/>
              </a:rPr>
              <a:t>2. </a:t>
            </a:r>
            <a:r>
              <a:rPr lang="ru-RU" sz="1600" b="1" dirty="0">
                <a:latin typeface="+mj-lt"/>
              </a:rPr>
              <a:t>Подходи при </a:t>
            </a:r>
            <a:r>
              <a:rPr lang="ru-RU" sz="1600" b="1" dirty="0" err="1">
                <a:latin typeface="+mj-lt"/>
              </a:rPr>
              <a:t>контролиране</a:t>
            </a:r>
            <a:r>
              <a:rPr lang="ru-RU" sz="1600" b="1" dirty="0">
                <a:latin typeface="+mj-lt"/>
              </a:rPr>
              <a:t> на </a:t>
            </a:r>
            <a:r>
              <a:rPr lang="ru-RU" sz="1600" b="1" dirty="0" err="1">
                <a:latin typeface="+mj-lt"/>
              </a:rPr>
              <a:t>поведението</a:t>
            </a:r>
            <a:r>
              <a:rPr lang="ru-RU" sz="1600" b="1" dirty="0">
                <a:latin typeface="+mj-lt"/>
              </a:rPr>
              <a:t> </a:t>
            </a:r>
            <a:endParaRPr lang="ru-RU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b="1" i="1" dirty="0" err="1">
                <a:latin typeface="+mj-lt"/>
              </a:rPr>
              <a:t>Кога</a:t>
            </a:r>
            <a:r>
              <a:rPr lang="ru-RU" sz="1600" b="1" i="1" dirty="0">
                <a:latin typeface="+mj-lt"/>
              </a:rPr>
              <a:t> </a:t>
            </a:r>
            <a:r>
              <a:rPr lang="ru-RU" sz="1600" b="1" i="1" dirty="0" err="1">
                <a:latin typeface="+mj-lt"/>
              </a:rPr>
              <a:t>дете</a:t>
            </a:r>
            <a:r>
              <a:rPr lang="ru-RU" sz="1600" b="1" i="1" dirty="0">
                <a:latin typeface="+mj-lt"/>
              </a:rPr>
              <a:t> с ХАДВ </a:t>
            </a:r>
            <a:r>
              <a:rPr lang="ru-RU" sz="1600" b="1" i="1" dirty="0" err="1">
                <a:latin typeface="+mj-lt"/>
              </a:rPr>
              <a:t>започва</a:t>
            </a:r>
            <a:r>
              <a:rPr lang="ru-RU" sz="1600" b="1" i="1" dirty="0">
                <a:latin typeface="+mj-lt"/>
              </a:rPr>
              <a:t> да </a:t>
            </a:r>
            <a:r>
              <a:rPr lang="ru-RU" sz="1600" b="1" i="1" dirty="0" err="1">
                <a:latin typeface="+mj-lt"/>
              </a:rPr>
              <a:t>създава</a:t>
            </a:r>
            <a:r>
              <a:rPr lang="ru-RU" sz="1600" b="1" i="1" dirty="0">
                <a:latin typeface="+mj-lt"/>
              </a:rPr>
              <a:t> </a:t>
            </a:r>
            <a:r>
              <a:rPr lang="ru-RU" sz="1600" b="1" i="1" dirty="0" err="1">
                <a:latin typeface="+mj-lt"/>
              </a:rPr>
              <a:t>по-сериозни</a:t>
            </a:r>
            <a:r>
              <a:rPr lang="ru-RU" sz="1600" b="1" i="1" dirty="0">
                <a:latin typeface="+mj-lt"/>
              </a:rPr>
              <a:t> </a:t>
            </a:r>
            <a:r>
              <a:rPr lang="ru-RU" sz="1600" b="1" i="1" dirty="0" err="1">
                <a:latin typeface="+mj-lt"/>
              </a:rPr>
              <a:t>проблеми</a:t>
            </a:r>
            <a:r>
              <a:rPr lang="ru-RU" sz="1600" b="1" i="1" dirty="0">
                <a:latin typeface="+mj-lt"/>
              </a:rPr>
              <a:t>? </a:t>
            </a:r>
            <a:endParaRPr lang="ru-RU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 </a:t>
            </a:r>
            <a:r>
              <a:rPr lang="ru-RU" sz="1600" dirty="0" err="1">
                <a:latin typeface="+mj-lt"/>
              </a:rPr>
              <a:t>Когато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задачата</a:t>
            </a:r>
            <a:r>
              <a:rPr lang="ru-RU" sz="1600" dirty="0">
                <a:latin typeface="+mj-lt"/>
              </a:rPr>
              <a:t> е трудна или скучна </a:t>
            </a:r>
            <a:endParaRPr lang="ru-RU" sz="16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</a:rPr>
              <a:t> </a:t>
            </a:r>
            <a:r>
              <a:rPr lang="ru-RU" sz="1600" dirty="0" err="1">
                <a:latin typeface="+mj-lt"/>
              </a:rPr>
              <a:t>Изисква</a:t>
            </a:r>
            <a:r>
              <a:rPr lang="ru-RU" sz="1600" dirty="0">
                <a:latin typeface="+mj-lt"/>
              </a:rPr>
              <a:t> се </a:t>
            </a:r>
            <a:r>
              <a:rPr lang="ru-RU" sz="1600" dirty="0" err="1">
                <a:latin typeface="+mj-lt"/>
              </a:rPr>
              <a:t>дълъг</a:t>
            </a:r>
            <a:r>
              <a:rPr lang="ru-RU" sz="1600" dirty="0">
                <a:latin typeface="+mj-lt"/>
              </a:rPr>
              <a:t> период на </a:t>
            </a:r>
            <a:r>
              <a:rPr lang="ru-RU" sz="1600" dirty="0" err="1">
                <a:latin typeface="+mj-lt"/>
              </a:rPr>
              <a:t>съсредоточаване</a:t>
            </a:r>
            <a:r>
              <a:rPr lang="ru-RU" sz="1600" dirty="0">
                <a:latin typeface="+mj-lt"/>
              </a:rPr>
              <a:t> 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 В ситуации </a:t>
            </a:r>
            <a:r>
              <a:rPr lang="ru-RU" sz="1600" dirty="0" err="1">
                <a:latin typeface="+mj-lt"/>
              </a:rPr>
              <a:t>със</a:t>
            </a:r>
            <a:r>
              <a:rPr lang="ru-RU" sz="1600" dirty="0">
                <a:latin typeface="+mj-lt"/>
              </a:rPr>
              <a:t> занижен </a:t>
            </a:r>
            <a:r>
              <a:rPr lang="ru-RU" sz="1600" dirty="0" err="1">
                <a:latin typeface="+mj-lt"/>
              </a:rPr>
              <a:t>контрол</a:t>
            </a:r>
            <a:r>
              <a:rPr lang="ru-RU" sz="1600" dirty="0">
                <a:latin typeface="+mj-lt"/>
              </a:rPr>
              <a:t> (</a:t>
            </a:r>
            <a:r>
              <a:rPr lang="ru-RU" sz="1600" dirty="0" err="1">
                <a:latin typeface="+mj-lt"/>
              </a:rPr>
              <a:t>няма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възрастен</a:t>
            </a:r>
            <a:r>
              <a:rPr lang="ru-RU" sz="1600" dirty="0">
                <a:latin typeface="+mj-lt"/>
              </a:rPr>
              <a:t>, на </a:t>
            </a:r>
            <a:r>
              <a:rPr lang="ru-RU" sz="1600" dirty="0" err="1">
                <a:latin typeface="+mj-lt"/>
              </a:rPr>
              <a:t>екскурзия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други</a:t>
            </a:r>
            <a:r>
              <a:rPr lang="ru-RU" sz="1600" dirty="0">
                <a:latin typeface="+mj-lt"/>
              </a:rPr>
              <a:t>) 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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 не </a:t>
            </a:r>
            <a:r>
              <a:rPr lang="ru-RU" sz="1600" dirty="0" err="1">
                <a:latin typeface="+mj-lt"/>
              </a:rPr>
              <a:t>знае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какво</a:t>
            </a:r>
            <a:r>
              <a:rPr lang="ru-RU" sz="1600" dirty="0">
                <a:latin typeface="+mj-lt"/>
              </a:rPr>
              <a:t> се </a:t>
            </a:r>
            <a:r>
              <a:rPr lang="ru-RU" sz="1600" dirty="0" err="1">
                <a:latin typeface="+mj-lt"/>
              </a:rPr>
              <a:t>очаква</a:t>
            </a:r>
            <a:r>
              <a:rPr lang="ru-RU" sz="1600" dirty="0">
                <a:latin typeface="+mj-lt"/>
              </a:rPr>
              <a:t> от него </a:t>
            </a:r>
            <a:endParaRPr lang="ru-RU" sz="16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</a:rPr>
              <a:t> </a:t>
            </a:r>
            <a:r>
              <a:rPr lang="ru-RU" sz="1600" dirty="0" err="1">
                <a:latin typeface="+mj-lt"/>
              </a:rPr>
              <a:t>Когато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 се чувства </a:t>
            </a:r>
            <a:r>
              <a:rPr lang="ru-RU" sz="1600" dirty="0" err="1">
                <a:latin typeface="+mj-lt"/>
              </a:rPr>
              <a:t>неприето</a:t>
            </a:r>
            <a:r>
              <a:rPr lang="ru-RU" sz="1600" dirty="0">
                <a:latin typeface="+mj-lt"/>
              </a:rPr>
              <a:t> такова, </a:t>
            </a:r>
            <a:r>
              <a:rPr lang="ru-RU" sz="1600" dirty="0" err="1">
                <a:latin typeface="+mj-lt"/>
              </a:rPr>
              <a:t>каквото</a:t>
            </a:r>
            <a:r>
              <a:rPr lang="ru-RU" sz="1600" dirty="0">
                <a:latin typeface="+mj-lt"/>
              </a:rPr>
              <a:t> е </a:t>
            </a:r>
          </a:p>
          <a:p>
            <a:pPr marL="0" indent="0" algn="just">
              <a:buNone/>
            </a:pPr>
            <a:r>
              <a:rPr lang="ru-RU" sz="1600" dirty="0">
                <a:latin typeface="+mj-lt"/>
              </a:rPr>
              <a:t> Напомнят се </a:t>
            </a:r>
            <a:r>
              <a:rPr lang="ru-RU" sz="1600" dirty="0" err="1">
                <a:latin typeface="+mj-lt"/>
              </a:rPr>
              <a:t>грешките</a:t>
            </a:r>
            <a:r>
              <a:rPr lang="ru-RU" sz="1600" dirty="0">
                <a:latin typeface="+mj-lt"/>
              </a:rPr>
              <a:t> и </a:t>
            </a:r>
            <a:r>
              <a:rPr lang="ru-RU" sz="1600" dirty="0" err="1">
                <a:latin typeface="+mj-lt"/>
              </a:rPr>
              <a:t>лошите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страни</a:t>
            </a:r>
            <a:r>
              <a:rPr lang="ru-RU" sz="1600" dirty="0">
                <a:latin typeface="+mj-lt"/>
              </a:rPr>
              <a:t> </a:t>
            </a:r>
            <a:endParaRPr lang="ru-RU" sz="1600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+mj-lt"/>
              </a:rPr>
              <a:t> </a:t>
            </a:r>
            <a:r>
              <a:rPr lang="ru-RU" sz="1600" dirty="0">
                <a:latin typeface="+mj-lt"/>
              </a:rPr>
              <a:t>В </a:t>
            </a:r>
            <a:r>
              <a:rPr lang="ru-RU" sz="1600" dirty="0" err="1">
                <a:latin typeface="+mj-lt"/>
              </a:rPr>
              <a:t>унижаващи</a:t>
            </a:r>
            <a:r>
              <a:rPr lang="ru-RU" sz="1600" dirty="0">
                <a:latin typeface="+mj-lt"/>
              </a:rPr>
              <a:t> ситуации – </a:t>
            </a:r>
            <a:r>
              <a:rPr lang="ru-RU" sz="1600" dirty="0" err="1">
                <a:latin typeface="+mj-lt"/>
              </a:rPr>
              <a:t>подигравки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обиди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крещене</a:t>
            </a:r>
            <a:r>
              <a:rPr lang="ru-RU" sz="1600" dirty="0">
                <a:latin typeface="+mj-lt"/>
              </a:rPr>
              <a:t>, бой </a:t>
            </a:r>
          </a:p>
          <a:p>
            <a:pPr marL="0" indent="0" algn="just">
              <a:buNone/>
            </a:pPr>
            <a:r>
              <a:rPr lang="bg-BG" sz="1600" dirty="0">
                <a:latin typeface="+mj-lt"/>
              </a:rPr>
              <a:t> При прекаляване с наказанията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Емоционално-поведенчески разстройства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03556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+mj-lt"/>
              </a:rPr>
              <a:t>Има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три </a:t>
            </a:r>
            <a:r>
              <a:rPr lang="ru-RU" dirty="0" err="1">
                <a:latin typeface="+mj-lt"/>
              </a:rPr>
              <a:t>основни</a:t>
            </a:r>
            <a:r>
              <a:rPr lang="ru-RU" dirty="0">
                <a:latin typeface="+mj-lt"/>
              </a:rPr>
              <a:t> оси за </a:t>
            </a:r>
            <a:r>
              <a:rPr lang="ru-RU" dirty="0" err="1">
                <a:latin typeface="+mj-lt"/>
              </a:rPr>
              <a:t>формиране</a:t>
            </a:r>
            <a:r>
              <a:rPr lang="ru-RU" dirty="0">
                <a:latin typeface="+mj-lt"/>
              </a:rPr>
              <a:t> на адекватно поведение – непрестанен </a:t>
            </a:r>
            <a:r>
              <a:rPr lang="ru-RU" dirty="0" err="1">
                <a:latin typeface="+mj-lt"/>
              </a:rPr>
              <a:t>контрол</a:t>
            </a:r>
            <a:r>
              <a:rPr lang="ru-RU" dirty="0">
                <a:latin typeface="+mj-lt"/>
              </a:rPr>
              <a:t>, чрез </a:t>
            </a:r>
            <a:r>
              <a:rPr lang="ru-RU" dirty="0" err="1">
                <a:latin typeface="+mj-lt"/>
              </a:rPr>
              <a:t>който</a:t>
            </a:r>
            <a:r>
              <a:rPr lang="ru-RU" dirty="0">
                <a:latin typeface="+mj-lt"/>
              </a:rPr>
              <a:t> да се </a:t>
            </a:r>
            <a:r>
              <a:rPr lang="ru-RU" dirty="0" err="1">
                <a:latin typeface="+mj-lt"/>
              </a:rPr>
              <a:t>избегнат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 и да се </a:t>
            </a:r>
            <a:r>
              <a:rPr lang="ru-RU" dirty="0" err="1">
                <a:latin typeface="+mj-lt"/>
              </a:rPr>
              <a:t>създаде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самоконтрол</a:t>
            </a:r>
            <a:r>
              <a:rPr lang="ru-RU" dirty="0">
                <a:latin typeface="+mj-lt"/>
              </a:rPr>
              <a:t>; „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теб</a:t>
            </a:r>
            <a:r>
              <a:rPr lang="ru-RU" dirty="0">
                <a:latin typeface="+mj-lt"/>
              </a:rPr>
              <a:t>“ – 5-10 мин само за позитивно </a:t>
            </a:r>
            <a:r>
              <a:rPr lang="ru-RU" dirty="0" err="1">
                <a:latin typeface="+mj-lt"/>
              </a:rPr>
              <a:t>общуване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базови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инструменти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контрол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поведението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установяване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граници</a:t>
            </a:r>
            <a:r>
              <a:rPr lang="ru-RU" dirty="0">
                <a:latin typeface="+mj-lt"/>
              </a:rPr>
              <a:t>, „</a:t>
            </a:r>
            <a:r>
              <a:rPr lang="ru-RU" dirty="0" err="1">
                <a:latin typeface="+mj-lt"/>
              </a:rPr>
              <a:t>угасяване</a:t>
            </a:r>
            <a:r>
              <a:rPr lang="ru-RU" dirty="0">
                <a:latin typeface="+mj-lt"/>
              </a:rPr>
              <a:t>“, позитивно подкрепление. </a:t>
            </a:r>
            <a:r>
              <a:rPr lang="ru-RU" dirty="0" err="1">
                <a:latin typeface="+mj-lt"/>
              </a:rPr>
              <a:t>Затова</a:t>
            </a:r>
            <a:r>
              <a:rPr lang="ru-RU" dirty="0">
                <a:latin typeface="+mj-lt"/>
              </a:rPr>
              <a:t> подходите при </a:t>
            </a:r>
            <a:r>
              <a:rPr lang="ru-RU" dirty="0" err="1">
                <a:latin typeface="+mj-lt"/>
              </a:rPr>
              <a:t>постоянното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контролиране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поведението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бъдат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следните</a:t>
            </a:r>
            <a:r>
              <a:rPr lang="ru-RU" dirty="0">
                <a:latin typeface="+mj-lt"/>
              </a:rPr>
              <a:t>: </a:t>
            </a: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 </a:t>
            </a:r>
            <a:r>
              <a:rPr lang="bg-BG" dirty="0">
                <a:latin typeface="+mj-lt"/>
              </a:rPr>
              <a:t>„Време за теб” </a:t>
            </a:r>
            <a:endParaRPr lang="bg-BG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забелязваме</a:t>
            </a:r>
            <a:r>
              <a:rPr lang="ru-RU" dirty="0">
                <a:latin typeface="+mj-lt"/>
              </a:rPr>
              <a:t>, хвалим и </a:t>
            </a:r>
            <a:r>
              <a:rPr lang="ru-RU" dirty="0" err="1">
                <a:latin typeface="+mj-lt"/>
              </a:rPr>
              <a:t>поощряваме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успешните</a:t>
            </a:r>
            <a:r>
              <a:rPr lang="ru-RU" dirty="0">
                <a:latin typeface="+mj-lt"/>
              </a:rPr>
              <a:t> поведения </a:t>
            </a: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 </a:t>
            </a:r>
            <a:r>
              <a:rPr lang="bg-BG" dirty="0">
                <a:latin typeface="+mj-lt"/>
              </a:rPr>
              <a:t>Да използваме позитивни формулировки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предвиждаме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ситуациите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биха</a:t>
            </a:r>
            <a:r>
              <a:rPr lang="ru-RU" dirty="0">
                <a:latin typeface="+mj-lt"/>
              </a:rPr>
              <a:t> довели до проблемно поведение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игнорираме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винаги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когато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това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възможно</a:t>
            </a:r>
            <a:r>
              <a:rPr lang="ru-RU" dirty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наказваме</a:t>
            </a:r>
            <a:r>
              <a:rPr lang="ru-RU" dirty="0">
                <a:latin typeface="+mj-lt"/>
              </a:rPr>
              <a:t> само в много </a:t>
            </a:r>
            <a:r>
              <a:rPr lang="ru-RU" dirty="0" err="1">
                <a:latin typeface="+mj-lt"/>
              </a:rPr>
              <a:t>сериозни</a:t>
            </a:r>
            <a:r>
              <a:rPr lang="ru-RU" dirty="0">
                <a:latin typeface="+mj-lt"/>
              </a:rPr>
              <a:t> ситуации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уважаваме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разбираме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, да </a:t>
            </a:r>
            <a:r>
              <a:rPr lang="ru-RU" dirty="0" err="1">
                <a:latin typeface="+mj-lt"/>
              </a:rPr>
              <a:t>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възприемаме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„</a:t>
            </a:r>
            <a:r>
              <a:rPr lang="ru-RU" dirty="0" err="1">
                <a:latin typeface="+mj-lt"/>
              </a:rPr>
              <a:t>дете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” а не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„проблемно </a:t>
            </a:r>
            <a:r>
              <a:rPr lang="ru-RU" dirty="0" err="1" smtClean="0">
                <a:latin typeface="+mj-lt"/>
              </a:rPr>
              <a:t>дете</a:t>
            </a:r>
            <a:r>
              <a:rPr lang="bg-BG" dirty="0" smtClean="0">
                <a:latin typeface="+mj-lt"/>
              </a:rPr>
              <a:t>“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Емоционално-поведенчески разстройства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4664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bg-BG" b="1" dirty="0" smtClean="0">
                <a:solidFill>
                  <a:schemeClr val="tx1"/>
                </a:solidFill>
                <a:latin typeface="+mj-lt"/>
              </a:rPr>
              <a:t>Същност </a:t>
            </a:r>
            <a:r>
              <a:rPr lang="bg-BG" b="1" dirty="0">
                <a:solidFill>
                  <a:schemeClr val="tx1"/>
                </a:solidFill>
                <a:latin typeface="+mj-lt"/>
              </a:rPr>
              <a:t>на интелектуалната недостатъчност </a:t>
            </a:r>
            <a:endParaRPr lang="bg-BG" b="1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+mj-lt"/>
              </a:rPr>
              <a:t>Интелектуалната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недостатъчност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е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резултат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от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дифузно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цялостно,тотално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) органическо поражение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кората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главния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мозък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поради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което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настъпват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трайни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нарушения 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познавателните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процеси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качества.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Между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органическото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увреждане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отклонението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психиката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съществува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причинно-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следствена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връзка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зависимост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Само,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когато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налице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двата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признака, можем да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смятаме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че става дума за определена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интелектуална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недостатъчност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</a:t>
            </a:r>
            <a:endParaRPr lang="bg-BG" sz="28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b="1" dirty="0" err="1" smtClean="0">
                <a:solidFill>
                  <a:schemeClr val="tx1"/>
                </a:solidFill>
                <a:latin typeface="+mj-lt"/>
              </a:rPr>
              <a:t>Патогенни</a:t>
            </a:r>
            <a:r>
              <a:rPr lang="ru-RU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фактори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основата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b="1" dirty="0" err="1">
                <a:solidFill>
                  <a:schemeClr val="tx1"/>
                </a:solidFill>
                <a:latin typeface="+mj-lt"/>
              </a:rPr>
              <a:t>интелектуалните</a:t>
            </a:r>
            <a:r>
              <a:rPr lang="ru-RU" b="1" dirty="0">
                <a:solidFill>
                  <a:schemeClr val="tx1"/>
                </a:solidFill>
                <a:latin typeface="+mj-lt"/>
              </a:rPr>
              <a:t> нарушения 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Според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изследванията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редица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автори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основата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интелектуалните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отношения се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намират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най-различни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патогенни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фактори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: неблагоприятна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наследственост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инфекциозни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заболявания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патогенни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фактори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време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бременността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и при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раждането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възпалителни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заболявания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през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първите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три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години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</a:t>
            </a:r>
            <a:endParaRPr lang="bg-B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688490" y="764704"/>
            <a:ext cx="7756263" cy="648072"/>
          </a:xfrm>
        </p:spPr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 smtClean="0">
                <a:latin typeface="Calibri"/>
              </a:rPr>
              <a:t>Ментални </a:t>
            </a:r>
            <a:r>
              <a:rPr lang="bg-BG" sz="1800" b="1" i="1" dirty="0">
                <a:latin typeface="Calibri"/>
              </a:rPr>
              <a:t>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628219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Ранна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диагностика и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диагностициране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проблеми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2000" b="1" dirty="0" err="1">
                <a:solidFill>
                  <a:schemeClr val="tx1"/>
                </a:solidFill>
                <a:latin typeface="+mj-lt"/>
              </a:rPr>
              <a:t>поведението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2000" dirty="0" err="1">
                <a:solidFill>
                  <a:schemeClr val="tx1"/>
                </a:solidFill>
                <a:latin typeface="+mj-lt"/>
              </a:rPr>
              <a:t>Разкриването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особеностите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умствено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изостаналите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деца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предучилищна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възраст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има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конкретно значение в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редица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насоки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познавателна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диагностична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превантивна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корекционна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Характерни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са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несформирани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познавателни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моторни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умения,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бедни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ограничени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зрителни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звукови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възприятия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представи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дискоординирани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движения, бедна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реч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недостатъци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по отношение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всички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компоненти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паметта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Ранната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диагностика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обхваща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предучилищната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възраст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Има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различни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класификации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деца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с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умствена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изостаналост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основани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различни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критерии – поведение, IQ и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други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Своевременната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помощ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може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да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бъде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средство за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ефективно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коригиране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+mj-lt"/>
              </a:rPr>
              <a:t>недостатъците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</a:t>
            </a:r>
            <a:endParaRPr lang="bg-BG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Ментални 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73045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СЗО </a:t>
            </a:r>
            <a:r>
              <a:rPr lang="ru-RU" dirty="0" err="1">
                <a:latin typeface="+mj-lt"/>
              </a:rPr>
              <a:t>въведе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четиристепенна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класификация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умствената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според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коефициента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интелигентност</a:t>
            </a:r>
            <a:r>
              <a:rPr lang="ru-RU" dirty="0">
                <a:latin typeface="+mj-lt"/>
              </a:rPr>
              <a:t>: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 </a:t>
            </a:r>
            <a:r>
              <a:rPr lang="ru-RU" dirty="0">
                <a:latin typeface="+mj-lt"/>
              </a:rPr>
              <a:t>лека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– IQ 50-69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 </a:t>
            </a:r>
            <a:r>
              <a:rPr lang="ru-RU" dirty="0">
                <a:latin typeface="+mj-lt"/>
              </a:rPr>
              <a:t>умерена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– IQ 35-49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 </a:t>
            </a:r>
            <a:r>
              <a:rPr lang="ru-RU" dirty="0" err="1">
                <a:latin typeface="+mj-lt"/>
              </a:rPr>
              <a:t>тежка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– IQ 20-34 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 </a:t>
            </a:r>
            <a:r>
              <a:rPr lang="ru-RU" dirty="0" err="1">
                <a:latin typeface="+mj-lt"/>
              </a:rPr>
              <a:t>дълбока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изостаналост</a:t>
            </a:r>
            <a:r>
              <a:rPr lang="ru-RU" dirty="0">
                <a:latin typeface="+mj-lt"/>
              </a:rPr>
              <a:t> – IQ 0-19 </a:t>
            </a:r>
          </a:p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Особености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на </a:t>
            </a:r>
            <a:r>
              <a:rPr lang="ru-RU" b="1" dirty="0" err="1">
                <a:latin typeface="+mj-lt"/>
              </a:rPr>
              <a:t>мисленето</a:t>
            </a:r>
            <a:r>
              <a:rPr lang="ru-RU" b="1" dirty="0">
                <a:latin typeface="+mj-lt"/>
              </a:rPr>
              <a:t> и </a:t>
            </a:r>
            <a:r>
              <a:rPr lang="ru-RU" b="1" dirty="0" err="1">
                <a:latin typeface="+mj-lt"/>
              </a:rPr>
              <a:t>речта</a:t>
            </a:r>
            <a:r>
              <a:rPr lang="ru-RU" b="1" dirty="0">
                <a:latin typeface="+mj-lt"/>
              </a:rPr>
              <a:t> у </a:t>
            </a:r>
            <a:r>
              <a:rPr lang="ru-RU" b="1" dirty="0" err="1">
                <a:latin typeface="+mj-lt"/>
              </a:rPr>
              <a:t>учениците</a:t>
            </a:r>
            <a:r>
              <a:rPr lang="ru-RU" b="1" dirty="0">
                <a:latin typeface="+mj-lt"/>
              </a:rPr>
              <a:t> с </a:t>
            </a:r>
            <a:r>
              <a:rPr lang="ru-RU" b="1" dirty="0" err="1">
                <a:latin typeface="+mj-lt"/>
              </a:rPr>
              <a:t>интелектуална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недостатъчност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при </a:t>
            </a:r>
            <a:r>
              <a:rPr lang="ru-RU" dirty="0" err="1">
                <a:latin typeface="+mj-lt"/>
              </a:rPr>
              <a:t>тях</a:t>
            </a:r>
            <a:r>
              <a:rPr lang="ru-RU" dirty="0">
                <a:latin typeface="+mj-lt"/>
              </a:rPr>
              <a:t> трудно се </a:t>
            </a:r>
            <a:r>
              <a:rPr lang="ru-RU" dirty="0" err="1">
                <a:latin typeface="+mj-lt"/>
              </a:rPr>
              <a:t>сформират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условни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връзки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пречи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овладяването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учебния</a:t>
            </a:r>
            <a:r>
              <a:rPr lang="ru-RU" dirty="0">
                <a:latin typeface="+mj-lt"/>
              </a:rPr>
              <a:t> материал, </a:t>
            </a:r>
            <a:r>
              <a:rPr lang="ru-RU" dirty="0" err="1">
                <a:latin typeface="+mj-lt"/>
              </a:rPr>
              <a:t>нарушената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подвижност</a:t>
            </a:r>
            <a:r>
              <a:rPr lang="ru-RU" dirty="0">
                <a:latin typeface="+mj-lt"/>
              </a:rPr>
              <a:t> между </a:t>
            </a:r>
            <a:r>
              <a:rPr lang="ru-RU" dirty="0" err="1">
                <a:latin typeface="+mj-lt"/>
              </a:rPr>
              <a:t>основните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нервни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процеси</a:t>
            </a:r>
            <a:r>
              <a:rPr lang="ru-RU" dirty="0">
                <a:latin typeface="+mj-lt"/>
              </a:rPr>
              <a:t> води до </a:t>
            </a:r>
            <a:r>
              <a:rPr lang="ru-RU" dirty="0" err="1">
                <a:latin typeface="+mj-lt"/>
              </a:rPr>
              <a:t>инертност</a:t>
            </a:r>
            <a:r>
              <a:rPr lang="ru-RU" dirty="0">
                <a:latin typeface="+mj-lt"/>
              </a:rPr>
              <a:t> и е налично нарушено взаимодействие между </a:t>
            </a:r>
            <a:r>
              <a:rPr lang="ru-RU" dirty="0" err="1">
                <a:latin typeface="+mj-lt"/>
              </a:rPr>
              <a:t>първата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втората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сигнална</a:t>
            </a:r>
            <a:r>
              <a:rPr lang="ru-RU" dirty="0">
                <a:latin typeface="+mj-lt"/>
              </a:rPr>
              <a:t> система.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Ментални 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44038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Фактори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затрудняващи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речевото</a:t>
            </a:r>
            <a:r>
              <a:rPr lang="ru-RU" b="1" dirty="0">
                <a:latin typeface="+mj-lt"/>
              </a:rPr>
              <a:t> развитие на </a:t>
            </a:r>
            <a:r>
              <a:rPr lang="ru-RU" b="1" dirty="0" err="1">
                <a:latin typeface="+mj-lt"/>
              </a:rPr>
              <a:t>децата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недоразвита е </a:t>
            </a:r>
            <a:r>
              <a:rPr lang="ru-RU" dirty="0" err="1">
                <a:latin typeface="+mj-lt"/>
              </a:rPr>
              <a:t>фонемната</a:t>
            </a:r>
            <a:r>
              <a:rPr lang="ru-RU" dirty="0">
                <a:latin typeface="+mj-lt"/>
              </a:rPr>
              <a:t> перцепция, </a:t>
            </a:r>
            <a:r>
              <a:rPr lang="ru-RU" dirty="0" err="1">
                <a:latin typeface="+mj-lt"/>
              </a:rPr>
              <a:t>общо</a:t>
            </a:r>
            <a:r>
              <a:rPr lang="ru-RU" dirty="0">
                <a:latin typeface="+mj-lt"/>
              </a:rPr>
              <a:t> моторно недоразвитие, трудности при </a:t>
            </a:r>
            <a:r>
              <a:rPr lang="ru-RU" dirty="0" err="1">
                <a:latin typeface="+mj-lt"/>
              </a:rPr>
              <a:t>усвояване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значението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липсва</a:t>
            </a:r>
            <a:r>
              <a:rPr lang="ru-RU" dirty="0">
                <a:latin typeface="+mj-lt"/>
              </a:rPr>
              <a:t> интерес </a:t>
            </a:r>
            <a:r>
              <a:rPr lang="ru-RU" dirty="0" err="1">
                <a:latin typeface="+mj-lt"/>
              </a:rPr>
              <a:t>към</a:t>
            </a:r>
            <a:r>
              <a:rPr lang="ru-RU" dirty="0">
                <a:latin typeface="+mj-lt"/>
              </a:rPr>
              <a:t> активна </a:t>
            </a:r>
            <a:r>
              <a:rPr lang="ru-RU" dirty="0" err="1">
                <a:latin typeface="+mj-lt"/>
              </a:rPr>
              <a:t>речева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дейност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потребност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общуване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Речта</a:t>
            </a:r>
            <a:r>
              <a:rPr lang="ru-RU" b="1" dirty="0">
                <a:latin typeface="+mj-lt"/>
              </a:rPr>
              <a:t> на </a:t>
            </a:r>
            <a:r>
              <a:rPr lang="ru-RU" b="1" dirty="0" err="1">
                <a:latin typeface="+mj-lt"/>
              </a:rPr>
              <a:t>децата</a:t>
            </a:r>
            <a:r>
              <a:rPr lang="ru-RU" b="1" dirty="0">
                <a:latin typeface="+mj-lt"/>
              </a:rPr>
              <a:t> с </a:t>
            </a:r>
            <a:r>
              <a:rPr lang="ru-RU" b="1" dirty="0" err="1">
                <a:latin typeface="+mj-lt"/>
              </a:rPr>
              <a:t>интелектуална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недостатъчност</a:t>
            </a:r>
            <a:r>
              <a:rPr lang="ru-RU" b="1" dirty="0">
                <a:latin typeface="+mj-lt"/>
              </a:rPr>
              <a:t> 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Речников </a:t>
            </a:r>
            <a:r>
              <a:rPr lang="ru-RU" b="1" dirty="0" err="1">
                <a:latin typeface="+mj-lt"/>
              </a:rPr>
              <a:t>състав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ограничен запас от </a:t>
            </a:r>
            <a:r>
              <a:rPr lang="ru-RU" dirty="0" err="1">
                <a:latin typeface="+mj-lt"/>
              </a:rPr>
              <a:t>думи</a:t>
            </a:r>
            <a:r>
              <a:rPr lang="ru-RU" dirty="0">
                <a:latin typeface="+mj-lt"/>
              </a:rPr>
              <a:t>, не </a:t>
            </a:r>
            <a:r>
              <a:rPr lang="ru-RU" dirty="0" err="1">
                <a:latin typeface="+mj-lt"/>
              </a:rPr>
              <a:t>разбират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употребяват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правилно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думи</a:t>
            </a:r>
            <a:r>
              <a:rPr lang="ru-RU" dirty="0">
                <a:latin typeface="+mj-lt"/>
              </a:rPr>
              <a:t>, основно </a:t>
            </a:r>
            <a:r>
              <a:rPr lang="ru-RU" dirty="0" err="1">
                <a:latin typeface="+mj-lt"/>
              </a:rPr>
              <a:t>употребяват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съществителни</a:t>
            </a:r>
            <a:r>
              <a:rPr lang="ru-RU" dirty="0">
                <a:latin typeface="+mj-lt"/>
              </a:rPr>
              <a:t> имена. 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Затруднения в </a:t>
            </a:r>
            <a:r>
              <a:rPr lang="ru-RU" dirty="0" err="1">
                <a:latin typeface="+mj-lt"/>
              </a:rPr>
              <a:t>процесите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речепродуциране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е неточна, шаблонна, </a:t>
            </a:r>
            <a:r>
              <a:rPr lang="ru-RU" dirty="0" err="1">
                <a:latin typeface="+mj-lt"/>
              </a:rPr>
              <a:t>еднообразна</a:t>
            </a:r>
            <a:r>
              <a:rPr lang="ru-RU" dirty="0">
                <a:latin typeface="+mj-lt"/>
              </a:rPr>
              <a:t>. По отношение на </a:t>
            </a:r>
            <a:r>
              <a:rPr lang="ru-RU" dirty="0" err="1">
                <a:latin typeface="+mj-lt"/>
              </a:rPr>
              <a:t>диалогичната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- </a:t>
            </a:r>
            <a:r>
              <a:rPr lang="ru-RU" dirty="0" err="1">
                <a:latin typeface="+mj-lt"/>
              </a:rPr>
              <a:t>рядко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възниква</a:t>
            </a:r>
            <a:r>
              <a:rPr lang="ru-RU" dirty="0">
                <a:latin typeface="+mj-lt"/>
              </a:rPr>
              <a:t> диалог по инициатива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с ИН, затруднено е </a:t>
            </a:r>
            <a:r>
              <a:rPr lang="ru-RU" dirty="0" err="1">
                <a:latin typeface="+mj-lt"/>
              </a:rPr>
              <a:t>разбирането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чутата</a:t>
            </a:r>
            <a:r>
              <a:rPr lang="ru-RU" dirty="0">
                <a:latin typeface="+mj-lt"/>
              </a:rPr>
              <a:t> информация, отговори без </a:t>
            </a:r>
            <a:r>
              <a:rPr lang="ru-RU" dirty="0" err="1">
                <a:latin typeface="+mj-lt"/>
              </a:rPr>
              <a:t>връзка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въпроса</a:t>
            </a:r>
            <a:r>
              <a:rPr lang="ru-RU" dirty="0">
                <a:latin typeface="+mj-lt"/>
              </a:rPr>
              <a:t> и с повторение на </a:t>
            </a:r>
            <a:r>
              <a:rPr lang="ru-RU" dirty="0" err="1">
                <a:latin typeface="+mj-lt"/>
              </a:rPr>
              <a:t>чутата</a:t>
            </a:r>
            <a:r>
              <a:rPr lang="ru-RU" dirty="0">
                <a:latin typeface="+mj-lt"/>
              </a:rPr>
              <a:t> информация. </a:t>
            </a:r>
            <a:r>
              <a:rPr lang="ru-RU" dirty="0" err="1">
                <a:latin typeface="+mj-lt"/>
              </a:rPr>
              <a:t>Монологичната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опростено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преразказване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вмъкване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произволни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моменти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липсващи</a:t>
            </a:r>
            <a:r>
              <a:rPr lang="ru-RU" dirty="0">
                <a:latin typeface="+mj-lt"/>
              </a:rPr>
              <a:t> в текста. </a:t>
            </a:r>
            <a:r>
              <a:rPr lang="ru-RU" dirty="0" err="1">
                <a:latin typeface="+mj-lt"/>
              </a:rPr>
              <a:t>Писмената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наситена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аграматизъм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недовършени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фрагментарни</a:t>
            </a:r>
            <a:r>
              <a:rPr lang="ru-RU" dirty="0">
                <a:latin typeface="+mj-lt"/>
              </a:rPr>
              <a:t> изречения, </a:t>
            </a:r>
            <a:r>
              <a:rPr lang="ru-RU" dirty="0" err="1">
                <a:latin typeface="+mj-lt"/>
              </a:rPr>
              <a:t>по-късно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нормата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усвояват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сложни</a:t>
            </a:r>
            <a:r>
              <a:rPr lang="ru-RU" dirty="0">
                <a:latin typeface="+mj-lt"/>
              </a:rPr>
              <a:t> изречения</a:t>
            </a:r>
            <a:r>
              <a:rPr lang="ru-RU" dirty="0">
                <a:latin typeface="Calibri"/>
              </a:rPr>
              <a:t>. </a:t>
            </a:r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Ментални 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31467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Дефиниране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на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със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задръжки</a:t>
            </a:r>
            <a:r>
              <a:rPr lang="ru-RU" b="1" dirty="0">
                <a:latin typeface="+mj-lt"/>
              </a:rPr>
              <a:t> в </a:t>
            </a:r>
            <a:r>
              <a:rPr lang="ru-RU" b="1" dirty="0" err="1">
                <a:latin typeface="+mj-lt"/>
              </a:rPr>
              <a:t>развитието</a:t>
            </a:r>
            <a:r>
              <a:rPr lang="ru-RU" b="1" dirty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Определение – </a:t>
            </a:r>
            <a:r>
              <a:rPr lang="ru-RU" dirty="0" err="1">
                <a:latin typeface="+mj-lt"/>
              </a:rPr>
              <a:t>Задръжки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, е </a:t>
            </a:r>
            <a:r>
              <a:rPr lang="ru-RU" dirty="0" err="1">
                <a:latin typeface="+mj-lt"/>
              </a:rPr>
              <a:t>състояние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значително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повече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областите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човека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отделните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периоди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неговото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израстване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Счита</a:t>
            </a:r>
            <a:r>
              <a:rPr lang="ru-RU" dirty="0">
                <a:latin typeface="+mj-lt"/>
              </a:rPr>
              <a:t> се, че YQ на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задръжки</a:t>
            </a:r>
            <a:r>
              <a:rPr lang="ru-RU" dirty="0">
                <a:latin typeface="+mj-lt"/>
              </a:rPr>
              <a:t> е в </a:t>
            </a:r>
            <a:r>
              <a:rPr lang="ru-RU" dirty="0" err="1">
                <a:latin typeface="+mj-lt"/>
              </a:rPr>
              <a:t>рамките</a:t>
            </a:r>
            <a:r>
              <a:rPr lang="ru-RU" dirty="0">
                <a:latin typeface="+mj-lt"/>
              </a:rPr>
              <a:t> на 70-85. </a:t>
            </a:r>
            <a:r>
              <a:rPr lang="ru-RU" dirty="0" err="1">
                <a:latin typeface="+mj-lt"/>
              </a:rPr>
              <a:t>Някои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умствено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заради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фактори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околната</a:t>
            </a:r>
            <a:r>
              <a:rPr lang="ru-RU" dirty="0">
                <a:latin typeface="+mj-lt"/>
              </a:rPr>
              <a:t> среда.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когато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повече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следните</a:t>
            </a:r>
            <a:r>
              <a:rPr lang="ru-RU" dirty="0">
                <a:latin typeface="+mj-lt"/>
              </a:rPr>
              <a:t> области – физическо, </a:t>
            </a:r>
            <a:r>
              <a:rPr lang="ru-RU" dirty="0" err="1">
                <a:latin typeface="+mj-lt"/>
              </a:rPr>
              <a:t>социално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емоционално</a:t>
            </a:r>
            <a:r>
              <a:rPr lang="ru-RU" dirty="0">
                <a:latin typeface="+mj-lt"/>
              </a:rPr>
              <a:t> развитие, </a:t>
            </a:r>
            <a:r>
              <a:rPr lang="ru-RU" dirty="0" err="1">
                <a:latin typeface="+mj-lt"/>
              </a:rPr>
              <a:t>самообслужване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когнитивни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комуникативни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перцептивни</a:t>
            </a:r>
            <a:r>
              <a:rPr lang="ru-RU" dirty="0">
                <a:latin typeface="+mj-lt"/>
              </a:rPr>
              <a:t> умения – </a:t>
            </a:r>
            <a:r>
              <a:rPr lang="ru-RU" dirty="0" err="1">
                <a:latin typeface="+mj-lt"/>
              </a:rPr>
              <a:t>включително</a:t>
            </a:r>
            <a:r>
              <a:rPr lang="ru-RU" dirty="0">
                <a:latin typeface="+mj-lt"/>
              </a:rPr>
              <a:t> зрение, слух, равновесие, </a:t>
            </a:r>
            <a:r>
              <a:rPr lang="ru-RU" dirty="0" err="1">
                <a:latin typeface="+mj-lt"/>
              </a:rPr>
              <a:t>докосване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усещане</a:t>
            </a:r>
            <a:r>
              <a:rPr lang="ru-RU" dirty="0">
                <a:latin typeface="+mj-lt"/>
              </a:rPr>
              <a:t> при движение. 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За </a:t>
            </a:r>
            <a:r>
              <a:rPr lang="ru-RU" dirty="0" err="1">
                <a:latin typeface="+mj-lt"/>
              </a:rPr>
              <a:t>задръжка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 говорят трудности при </a:t>
            </a:r>
            <a:r>
              <a:rPr lang="ru-RU" dirty="0" err="1">
                <a:latin typeface="+mj-lt"/>
              </a:rPr>
              <a:t>усвояване</a:t>
            </a:r>
            <a:r>
              <a:rPr lang="ru-RU" dirty="0">
                <a:latin typeface="+mj-lt"/>
              </a:rPr>
              <a:t> на нови умения, </a:t>
            </a:r>
            <a:r>
              <a:rPr lang="ru-RU" dirty="0" err="1">
                <a:latin typeface="+mj-lt"/>
              </a:rPr>
              <a:t>нисък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мускулен</a:t>
            </a:r>
            <a:r>
              <a:rPr lang="ru-RU" dirty="0">
                <a:latin typeface="+mj-lt"/>
              </a:rPr>
              <a:t> тонус, нарушения на стереотипа при </a:t>
            </a:r>
            <a:r>
              <a:rPr lang="ru-RU" dirty="0" err="1">
                <a:latin typeface="+mj-lt"/>
              </a:rPr>
              <a:t>хранене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спане</a:t>
            </a:r>
            <a:r>
              <a:rPr lang="ru-RU" dirty="0">
                <a:latin typeface="+mj-lt"/>
              </a:rPr>
              <a:t>, нужда от </a:t>
            </a:r>
            <a:r>
              <a:rPr lang="ru-RU" dirty="0" err="1">
                <a:latin typeface="+mj-lt"/>
              </a:rPr>
              <a:t>помощ</a:t>
            </a:r>
            <a:r>
              <a:rPr lang="ru-RU" dirty="0">
                <a:latin typeface="+mj-lt"/>
              </a:rPr>
              <a:t> при </a:t>
            </a:r>
            <a:r>
              <a:rPr lang="ru-RU" dirty="0" err="1">
                <a:latin typeface="+mj-lt"/>
              </a:rPr>
              <a:t>обличане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хранене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ходене</a:t>
            </a:r>
            <a:r>
              <a:rPr lang="ru-RU" dirty="0">
                <a:latin typeface="+mj-lt"/>
              </a:rPr>
              <a:t> до </a:t>
            </a:r>
            <a:r>
              <a:rPr lang="ru-RU" dirty="0" err="1">
                <a:latin typeface="+mj-lt"/>
              </a:rPr>
              <a:t>тоалетна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неустойчивост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лесно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разсейване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отпуснатост</a:t>
            </a:r>
            <a:r>
              <a:rPr lang="ru-RU" dirty="0">
                <a:latin typeface="+mj-lt"/>
              </a:rPr>
              <a:t>, постоянно движение на </a:t>
            </a:r>
            <a:r>
              <a:rPr lang="ru-RU" dirty="0" err="1">
                <a:latin typeface="+mj-lt"/>
              </a:rPr>
              <a:t>тялото</a:t>
            </a:r>
            <a:r>
              <a:rPr lang="ru-RU" dirty="0">
                <a:latin typeface="+mj-lt"/>
              </a:rPr>
              <a:t>, трудности при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устни</a:t>
            </a:r>
            <a:r>
              <a:rPr lang="ru-RU" dirty="0">
                <a:latin typeface="+mj-lt"/>
              </a:rPr>
              <a:t> указания, </a:t>
            </a:r>
            <a:r>
              <a:rPr lang="ru-RU" dirty="0" err="1">
                <a:latin typeface="+mj-lt"/>
              </a:rPr>
              <a:t>стремеж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към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докосване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прегръщане</a:t>
            </a:r>
            <a:r>
              <a:rPr lang="ru-RU" dirty="0">
                <a:latin typeface="+mj-lt"/>
              </a:rPr>
              <a:t> на </a:t>
            </a:r>
            <a:r>
              <a:rPr lang="ru-RU" dirty="0" smtClean="0">
                <a:latin typeface="+mj-lt"/>
              </a:rPr>
              <a:t>д</a:t>
            </a:r>
            <a:r>
              <a:rPr lang="bg-BG" dirty="0" smtClean="0">
                <a:latin typeface="+mj-lt"/>
              </a:rPr>
              <a:t>р</a:t>
            </a:r>
            <a:r>
              <a:rPr lang="ru-RU" dirty="0" err="1" smtClean="0">
                <a:latin typeface="+mj-lt"/>
              </a:rPr>
              <a:t>уги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изоставане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фината</a:t>
            </a:r>
            <a:r>
              <a:rPr lang="ru-RU" dirty="0">
                <a:latin typeface="+mj-lt"/>
              </a:rPr>
              <a:t> моторика, развитие на </a:t>
            </a:r>
            <a:r>
              <a:rPr lang="ru-RU" dirty="0" err="1">
                <a:latin typeface="+mj-lt"/>
              </a:rPr>
              <a:t>големите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мускули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езиковите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социалните</a:t>
            </a:r>
            <a:r>
              <a:rPr lang="ru-RU" dirty="0">
                <a:latin typeface="+mj-lt"/>
              </a:rPr>
              <a:t> умения, чести падания и </a:t>
            </a:r>
            <a:r>
              <a:rPr lang="ru-RU" dirty="0" err="1">
                <a:latin typeface="+mj-lt"/>
              </a:rPr>
              <a:t>сблъсък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предмети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bg-BG" sz="1800" b="1" i="1" dirty="0">
                <a:solidFill>
                  <a:srgbClr val="895D1D"/>
                </a:solidFill>
                <a:latin typeface="Calibri"/>
              </a:rPr>
              <a:t>Ментални нарушения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8185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Аутизмът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е </a:t>
            </a:r>
            <a:r>
              <a:rPr lang="ru-RU" dirty="0" err="1">
                <a:latin typeface="+mj-lt"/>
              </a:rPr>
              <a:t>най-бързо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нарастващото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разстройство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 в света. По </a:t>
            </a:r>
            <a:r>
              <a:rPr lang="ru-RU" dirty="0" err="1">
                <a:latin typeface="+mj-lt"/>
              </a:rPr>
              <a:t>данни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Световната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здравна</a:t>
            </a:r>
            <a:r>
              <a:rPr lang="ru-RU" dirty="0">
                <a:latin typeface="+mj-lt"/>
              </a:rPr>
              <a:t> организация за 2011 г., </a:t>
            </a:r>
            <a:r>
              <a:rPr lang="ru-RU" dirty="0" err="1">
                <a:latin typeface="+mj-lt"/>
              </a:rPr>
              <a:t>заболеваемостта</a:t>
            </a:r>
            <a:r>
              <a:rPr lang="ru-RU" dirty="0">
                <a:latin typeface="+mj-lt"/>
              </a:rPr>
              <a:t> е 1/88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Във</a:t>
            </a:r>
            <a:r>
              <a:rPr lang="ru-RU" dirty="0">
                <a:latin typeface="+mj-lt"/>
              </a:rPr>
              <a:t> Великобритания за диагностика и лечение се отделят £34 млрд. </a:t>
            </a:r>
            <a:r>
              <a:rPr lang="ru-RU" dirty="0" err="1">
                <a:latin typeface="+mj-lt"/>
              </a:rPr>
              <a:t>годишно</a:t>
            </a:r>
            <a:r>
              <a:rPr lang="ru-RU" dirty="0">
                <a:latin typeface="+mj-lt"/>
              </a:rPr>
              <a:t>, в САЩ - $126 млрд. </a:t>
            </a:r>
            <a:r>
              <a:rPr lang="ru-RU" dirty="0" err="1">
                <a:latin typeface="+mj-lt"/>
              </a:rPr>
              <a:t>годишно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Симптомите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се </a:t>
            </a:r>
            <a:r>
              <a:rPr lang="ru-RU" dirty="0" err="1">
                <a:latin typeface="+mj-lt"/>
              </a:rPr>
              <a:t>изразяват</a:t>
            </a:r>
            <a:r>
              <a:rPr lang="ru-RU" dirty="0">
                <a:latin typeface="+mj-lt"/>
              </a:rPr>
              <a:t> в нарушение на </a:t>
            </a:r>
            <a:r>
              <a:rPr lang="ru-RU" dirty="0" err="1">
                <a:latin typeface="+mj-lt"/>
              </a:rPr>
              <a:t>социалните</a:t>
            </a:r>
            <a:r>
              <a:rPr lang="ru-RU" dirty="0">
                <a:latin typeface="+mj-lt"/>
              </a:rPr>
              <a:t> взаимоотношения, нарушения на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езика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стереотипни</a:t>
            </a:r>
            <a:r>
              <a:rPr lang="ru-RU" dirty="0">
                <a:latin typeface="+mj-lt"/>
              </a:rPr>
              <a:t> действия и </a:t>
            </a:r>
            <a:r>
              <a:rPr lang="ru-RU" dirty="0" err="1">
                <a:latin typeface="+mj-lt"/>
              </a:rPr>
              <a:t>интереси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аутизъм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неспособни</a:t>
            </a:r>
            <a:r>
              <a:rPr lang="ru-RU" dirty="0">
                <a:latin typeface="+mj-lt"/>
              </a:rPr>
              <a:t> да установят отношение с </a:t>
            </a:r>
            <a:r>
              <a:rPr lang="ru-RU" dirty="0" err="1">
                <a:latin typeface="+mj-lt"/>
              </a:rPr>
              <a:t>връстници</a:t>
            </a:r>
            <a:r>
              <a:rPr lang="ru-RU" dirty="0">
                <a:latin typeface="+mj-lt"/>
              </a:rPr>
              <a:t>, не </a:t>
            </a:r>
            <a:r>
              <a:rPr lang="ru-RU" dirty="0" err="1">
                <a:latin typeface="+mj-lt"/>
              </a:rPr>
              <a:t>споделят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интереси</a:t>
            </a:r>
            <a:r>
              <a:rPr lang="ru-RU" dirty="0">
                <a:latin typeface="+mj-lt"/>
              </a:rPr>
              <a:t> или чувства с </a:t>
            </a:r>
            <a:r>
              <a:rPr lang="ru-RU" dirty="0" err="1">
                <a:latin typeface="+mj-lt"/>
              </a:rPr>
              <a:t>другите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липсва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социално-емоционална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обвързаност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липсва</a:t>
            </a:r>
            <a:r>
              <a:rPr lang="ru-RU" dirty="0">
                <a:latin typeface="+mj-lt"/>
              </a:rPr>
              <a:t> или е </a:t>
            </a:r>
            <a:r>
              <a:rPr lang="ru-RU" dirty="0" err="1">
                <a:latin typeface="+mj-lt"/>
              </a:rPr>
              <a:t>неразбираема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липсва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гъвкавост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емоционална</a:t>
            </a:r>
            <a:r>
              <a:rPr lang="ru-RU" dirty="0">
                <a:latin typeface="+mj-lt"/>
              </a:rPr>
              <a:t> реакция при </a:t>
            </a:r>
            <a:r>
              <a:rPr lang="ru-RU" dirty="0" err="1">
                <a:latin typeface="+mj-lt"/>
              </a:rPr>
              <a:t>опити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вербален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невербален</a:t>
            </a:r>
            <a:r>
              <a:rPr lang="ru-RU" dirty="0">
                <a:latin typeface="+mj-lt"/>
              </a:rPr>
              <a:t> диалог. </a:t>
            </a:r>
            <a:r>
              <a:rPr lang="ru-RU" dirty="0" err="1">
                <a:latin typeface="+mj-lt"/>
              </a:rPr>
              <a:t>Налични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нарушения в </a:t>
            </a:r>
            <a:r>
              <a:rPr lang="ru-RU" dirty="0" err="1">
                <a:latin typeface="+mj-lt"/>
              </a:rPr>
              <a:t>играта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повтарящи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маниери</a:t>
            </a:r>
            <a:r>
              <a:rPr lang="ru-RU" dirty="0">
                <a:latin typeface="+mj-lt"/>
              </a:rPr>
              <a:t>, занимания с части от </a:t>
            </a:r>
            <a:r>
              <a:rPr lang="ru-RU" dirty="0" err="1">
                <a:latin typeface="+mj-lt"/>
              </a:rPr>
              <a:t>обекти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елементи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предмети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 smtClean="0">
                <a:latin typeface="Calibri"/>
              </a:rPr>
              <a:t>Аутизъм</a:t>
            </a:r>
            <a:r>
              <a:rPr lang="ru-RU" sz="1800" b="1" i="1" dirty="0" smtClean="0">
                <a:latin typeface="Calibri"/>
              </a:rPr>
              <a:t> </a:t>
            </a:r>
            <a:r>
              <a:rPr lang="ru-RU" sz="1800" b="1" i="1" dirty="0">
                <a:latin typeface="Calibri"/>
              </a:rPr>
              <a:t>(</a:t>
            </a:r>
            <a:r>
              <a:rPr lang="ru-RU" sz="1800" b="1" i="1" dirty="0" err="1">
                <a:latin typeface="Calibri"/>
              </a:rPr>
              <a:t>генерализирано</a:t>
            </a:r>
            <a:r>
              <a:rPr lang="ru-RU" sz="1800" b="1" i="1" dirty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разстройство</a:t>
            </a:r>
            <a:r>
              <a:rPr lang="ru-RU" sz="1800" b="1" i="1" dirty="0">
                <a:latin typeface="Calibri"/>
              </a:rPr>
              <a:t> на </a:t>
            </a:r>
            <a:r>
              <a:rPr lang="ru-RU" sz="1800" b="1" i="1" dirty="0" err="1">
                <a:latin typeface="Calibri"/>
              </a:rPr>
              <a:t>развитието</a:t>
            </a:r>
            <a:r>
              <a:rPr lang="ru-RU" sz="1800" b="1" i="1" dirty="0"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16651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Обучението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в училище </a:t>
            </a:r>
            <a:r>
              <a:rPr lang="ru-RU" b="1" dirty="0" err="1">
                <a:latin typeface="+mj-lt"/>
              </a:rPr>
              <a:t>нa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със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собствен</a:t>
            </a:r>
            <a:r>
              <a:rPr lang="ru-RU" b="1" dirty="0">
                <a:latin typeface="+mj-lt"/>
              </a:rPr>
              <a:t> сценарий </a:t>
            </a:r>
            <a:r>
              <a:rPr lang="ru-RU" b="1" dirty="0" err="1">
                <a:latin typeface="+mj-lt"/>
              </a:rPr>
              <a:t>представлява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особено</a:t>
            </a:r>
            <a:r>
              <a:rPr lang="ru-RU" b="1" dirty="0">
                <a:latin typeface="+mj-lt"/>
              </a:rPr>
              <a:t> трудна и нестандартна задача за </a:t>
            </a:r>
            <a:r>
              <a:rPr lang="ru-RU" b="1" dirty="0" err="1">
                <a:latin typeface="+mj-lt"/>
              </a:rPr>
              <a:t>учителите</a:t>
            </a:r>
            <a:r>
              <a:rPr lang="ru-RU" b="1" dirty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Няколко</a:t>
            </a:r>
            <a:r>
              <a:rPr lang="ru-RU" b="1" dirty="0">
                <a:latin typeface="+mj-lt"/>
              </a:rPr>
              <a:t> практически </a:t>
            </a:r>
            <a:r>
              <a:rPr lang="ru-RU" b="1" dirty="0" err="1">
                <a:latin typeface="+mj-lt"/>
              </a:rPr>
              <a:t>съвета</a:t>
            </a:r>
            <a:r>
              <a:rPr lang="ru-RU" b="1" dirty="0">
                <a:latin typeface="+mj-lt"/>
              </a:rPr>
              <a:t> как да подходите с </a:t>
            </a:r>
            <a:r>
              <a:rPr lang="ru-RU" b="1" dirty="0" err="1">
                <a:latin typeface="+mj-lt"/>
              </a:rPr>
              <a:t>тези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Тъй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трудно се </a:t>
            </a:r>
            <a:r>
              <a:rPr lang="ru-RU" dirty="0" err="1">
                <a:latin typeface="+mj-lt"/>
              </a:rPr>
              <a:t>организират</a:t>
            </a:r>
            <a:r>
              <a:rPr lang="ru-RU" dirty="0">
                <a:latin typeface="+mj-lt"/>
              </a:rPr>
              <a:t>, независимо от </a:t>
            </a:r>
            <a:r>
              <a:rPr lang="ru-RU" dirty="0" err="1">
                <a:latin typeface="+mj-lt"/>
              </a:rPr>
              <a:t>нивото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интелекта</a:t>
            </a:r>
            <a:r>
              <a:rPr lang="ru-RU" dirty="0">
                <a:latin typeface="+mj-lt"/>
              </a:rPr>
              <a:t> им и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обстрактното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концептуално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мислене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обърнете</a:t>
            </a:r>
            <a:r>
              <a:rPr lang="ru-RU" dirty="0">
                <a:latin typeface="+mj-lt"/>
              </a:rPr>
              <a:t> внимание – </a:t>
            </a:r>
            <a:r>
              <a:rPr lang="ru-RU" dirty="0" err="1">
                <a:latin typeface="+mj-lt"/>
              </a:rPr>
              <a:t>учестените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необичайни</a:t>
            </a:r>
            <a:r>
              <a:rPr lang="ru-RU" dirty="0">
                <a:latin typeface="+mj-lt"/>
              </a:rPr>
              <a:t> действия или </a:t>
            </a:r>
            <a:r>
              <a:rPr lang="ru-RU" dirty="0" err="1">
                <a:latin typeface="+mj-lt"/>
              </a:rPr>
              <a:t>лошо</a:t>
            </a:r>
            <a:r>
              <a:rPr lang="ru-RU" dirty="0">
                <a:latin typeface="+mj-lt"/>
              </a:rPr>
              <a:t> поведение </a:t>
            </a:r>
            <a:r>
              <a:rPr lang="ru-RU" dirty="0" err="1">
                <a:latin typeface="+mj-lt"/>
              </a:rPr>
              <a:t>показват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повишен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стрес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Не </a:t>
            </a:r>
            <a:r>
              <a:rPr lang="ru-RU" dirty="0" err="1">
                <a:latin typeface="+mj-lt"/>
              </a:rPr>
              <a:t>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приемайте</a:t>
            </a:r>
            <a:r>
              <a:rPr lang="ru-RU" dirty="0">
                <a:latin typeface="+mj-lt"/>
              </a:rPr>
              <a:t> лично – </a:t>
            </a:r>
            <a:r>
              <a:rPr lang="ru-RU" dirty="0" err="1">
                <a:latin typeface="+mj-lt"/>
              </a:rPr>
              <a:t>това</a:t>
            </a:r>
            <a:r>
              <a:rPr lang="ru-RU" dirty="0">
                <a:latin typeface="+mj-lt"/>
              </a:rPr>
              <a:t> не е </a:t>
            </a:r>
            <a:r>
              <a:rPr lang="ru-RU" dirty="0" err="1">
                <a:latin typeface="+mj-lt"/>
              </a:rPr>
              <a:t>спекулативност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манипулативност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Използвайте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обяснявайте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буквално</a:t>
            </a:r>
            <a:r>
              <a:rPr lang="ru-RU" dirty="0">
                <a:latin typeface="+mj-lt"/>
              </a:rPr>
              <a:t>, и </a:t>
            </a:r>
            <a:r>
              <a:rPr lang="ru-RU" dirty="0" err="1">
                <a:latin typeface="+mj-lt"/>
              </a:rPr>
              <a:t>докато</a:t>
            </a:r>
            <a:r>
              <a:rPr lang="ru-RU" dirty="0">
                <a:latin typeface="+mj-lt"/>
              </a:rPr>
              <a:t> не разберете </a:t>
            </a:r>
            <a:r>
              <a:rPr lang="ru-RU" dirty="0" err="1">
                <a:latin typeface="+mj-lt"/>
              </a:rPr>
              <a:t>възможностите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избягвайте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използвате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идиоми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двусмислици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сарказъм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умалителни</a:t>
            </a:r>
            <a:r>
              <a:rPr lang="ru-RU" dirty="0">
                <a:latin typeface="+mj-lt"/>
              </a:rPr>
              <a:t> имена, </a:t>
            </a:r>
            <a:r>
              <a:rPr lang="ru-RU" dirty="0" err="1">
                <a:latin typeface="+mj-lt"/>
              </a:rPr>
              <a:t>псевдоними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Ако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усетите</a:t>
            </a:r>
            <a:r>
              <a:rPr lang="ru-RU" dirty="0">
                <a:latin typeface="+mj-lt"/>
              </a:rPr>
              <a:t>, че урока не е усвоен, </a:t>
            </a:r>
            <a:r>
              <a:rPr lang="ru-RU" dirty="0" err="1">
                <a:latin typeface="+mj-lt"/>
              </a:rPr>
              <a:t>разделете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го</a:t>
            </a:r>
            <a:r>
              <a:rPr lang="ru-RU" dirty="0">
                <a:latin typeface="+mj-lt"/>
              </a:rPr>
              <a:t> на части или </a:t>
            </a:r>
            <a:r>
              <a:rPr lang="ru-RU" dirty="0" err="1">
                <a:latin typeface="+mj-lt"/>
              </a:rPr>
              <a:t>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представете</a:t>
            </a:r>
            <a:r>
              <a:rPr lang="ru-RU" dirty="0">
                <a:latin typeface="+mj-lt"/>
              </a:rPr>
              <a:t> образно, не </a:t>
            </a:r>
            <a:r>
              <a:rPr lang="ru-RU" dirty="0" err="1">
                <a:latin typeface="+mj-lt"/>
              </a:rPr>
              <a:t>претоварвайте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вербална</a:t>
            </a:r>
            <a:r>
              <a:rPr lang="ru-RU" dirty="0">
                <a:latin typeface="+mj-lt"/>
              </a:rPr>
              <a:t> информация;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Запомнете</a:t>
            </a:r>
            <a:r>
              <a:rPr lang="ru-RU" dirty="0">
                <a:latin typeface="+mj-lt"/>
              </a:rPr>
              <a:t>, че </a:t>
            </a:r>
            <a:r>
              <a:rPr lang="ru-RU" dirty="0" err="1">
                <a:latin typeface="+mj-lt"/>
              </a:rPr>
              <a:t>аутистите</a:t>
            </a:r>
            <a:r>
              <a:rPr lang="ru-RU" dirty="0">
                <a:latin typeface="+mj-lt"/>
              </a:rPr>
              <a:t> не </a:t>
            </a:r>
            <a:r>
              <a:rPr lang="ru-RU" dirty="0" err="1">
                <a:latin typeface="+mj-lt"/>
              </a:rPr>
              <a:t>могат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използват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изражения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лицето</a:t>
            </a:r>
            <a:r>
              <a:rPr lang="ru-RU" dirty="0">
                <a:latin typeface="+mj-lt"/>
              </a:rPr>
              <a:t> и трудно </a:t>
            </a:r>
            <a:r>
              <a:rPr lang="ru-RU" dirty="0" err="1">
                <a:latin typeface="+mj-lt"/>
              </a:rPr>
              <a:t>разбират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езика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тялото</a:t>
            </a:r>
            <a:r>
              <a:rPr lang="ru-RU" dirty="0">
                <a:latin typeface="+mj-lt"/>
              </a:rPr>
              <a:t>; 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 smtClean="0">
                <a:latin typeface="Calibri"/>
              </a:rPr>
              <a:t>Аутизъм</a:t>
            </a:r>
            <a:r>
              <a:rPr lang="ru-RU" sz="1800" b="1" i="1" dirty="0" smtClean="0">
                <a:latin typeface="Calibri"/>
              </a:rPr>
              <a:t> </a:t>
            </a:r>
            <a:r>
              <a:rPr lang="ru-RU" sz="1800" b="1" i="1" dirty="0">
                <a:latin typeface="Calibri"/>
              </a:rPr>
              <a:t>(</a:t>
            </a:r>
            <a:r>
              <a:rPr lang="ru-RU" sz="1800" b="1" i="1" dirty="0" err="1">
                <a:latin typeface="Calibri"/>
              </a:rPr>
              <a:t>генерализирано</a:t>
            </a:r>
            <a:r>
              <a:rPr lang="ru-RU" sz="1800" b="1" i="1" dirty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разстройство</a:t>
            </a:r>
            <a:r>
              <a:rPr lang="ru-RU" sz="1800" b="1" i="1" dirty="0">
                <a:latin typeface="Calibri"/>
              </a:rPr>
              <a:t> на </a:t>
            </a:r>
            <a:r>
              <a:rPr lang="ru-RU" sz="1800" b="1" i="1" dirty="0" err="1">
                <a:latin typeface="Calibri"/>
              </a:rPr>
              <a:t>развитието</a:t>
            </a:r>
            <a:r>
              <a:rPr lang="ru-RU" sz="1800" b="1" i="1" dirty="0"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530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9" y="2248347"/>
            <a:ext cx="8121224" cy="3877815"/>
          </a:xfrm>
        </p:spPr>
        <p:txBody>
          <a:bodyPr>
            <a:normAutofit/>
          </a:bodyPr>
          <a:lstStyle/>
          <a:p>
            <a:pPr lvl="0" indent="0" algn="just" fontAlgn="ctr">
              <a:lnSpc>
                <a:spcPct val="115000"/>
              </a:lnSpc>
              <a:buClr>
                <a:srgbClr val="873624"/>
              </a:buClr>
              <a:buNone/>
            </a:pPr>
            <a:r>
              <a:rPr lang="bg-BG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оказва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методическа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помощ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координация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контрол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екипите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детските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градини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училищата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които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интегрирани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деца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и/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хронични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заболявания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специалните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детски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градини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в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специалните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училища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bg-BG" sz="20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7.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Детските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градини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училищата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обслужващите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звена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съвместно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финансиращия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осигуряват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подкрепяща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интегрирано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обучение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възпитание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деца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ученици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със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потребности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и/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или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хронични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заболявания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bg-BG" sz="2000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20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Ако</a:t>
            </a:r>
            <a:r>
              <a:rPr lang="ru-RU" dirty="0">
                <a:latin typeface="+mj-lt"/>
              </a:rPr>
              <a:t> предстоят </a:t>
            </a:r>
            <a:r>
              <a:rPr lang="ru-RU" dirty="0" err="1">
                <a:latin typeface="+mj-lt"/>
              </a:rPr>
              <a:t>промени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подгответе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предварително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Използвайте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подходящи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възрастта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положителни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поведенчески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процедури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и </a:t>
            </a:r>
            <a:r>
              <a:rPr lang="ru-RU" dirty="0" err="1">
                <a:latin typeface="+mj-lt"/>
              </a:rPr>
              <a:t>търсете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съдействие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всички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околни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Проявите на постоянно </a:t>
            </a:r>
            <a:r>
              <a:rPr lang="ru-RU" dirty="0" err="1">
                <a:latin typeface="+mj-lt"/>
              </a:rPr>
              <a:t>говорене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съща</a:t>
            </a:r>
            <a:r>
              <a:rPr lang="ru-RU" dirty="0">
                <a:latin typeface="+mj-lt"/>
              </a:rPr>
              <a:t> тема или </a:t>
            </a:r>
            <a:r>
              <a:rPr lang="ru-RU" dirty="0" err="1">
                <a:latin typeface="+mj-lt"/>
              </a:rPr>
              <a:t>задаване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въпроси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бъде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спряно</a:t>
            </a:r>
            <a:r>
              <a:rPr lang="ru-RU" dirty="0">
                <a:latin typeface="+mj-lt"/>
              </a:rPr>
              <a:t> чрез </a:t>
            </a:r>
            <a:r>
              <a:rPr lang="ru-RU" dirty="0" err="1">
                <a:latin typeface="+mj-lt"/>
              </a:rPr>
              <a:t>продължаване</a:t>
            </a:r>
            <a:r>
              <a:rPr lang="ru-RU" dirty="0">
                <a:latin typeface="+mj-lt"/>
              </a:rPr>
              <a:t> на разговора с логично </a:t>
            </a:r>
            <a:r>
              <a:rPr lang="ru-RU" dirty="0" err="1">
                <a:latin typeface="+mj-lt"/>
              </a:rPr>
              <a:t>издържани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аргументи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Не </a:t>
            </a:r>
            <a:r>
              <a:rPr lang="ru-RU" dirty="0" err="1">
                <a:latin typeface="+mj-lt"/>
              </a:rPr>
              <a:t>разчитайте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предаде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на </a:t>
            </a:r>
            <a:r>
              <a:rPr lang="ru-RU" dirty="0" err="1" smtClean="0">
                <a:latin typeface="+mj-lt"/>
              </a:rPr>
              <a:t>родителите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си </a:t>
            </a:r>
            <a:r>
              <a:rPr lang="ru-RU" dirty="0" err="1">
                <a:latin typeface="+mj-lt"/>
              </a:rPr>
              <a:t>нещо</a:t>
            </a:r>
            <a:r>
              <a:rPr lang="ru-RU" dirty="0">
                <a:latin typeface="+mj-lt"/>
              </a:rPr>
              <a:t> важно – то </a:t>
            </a:r>
            <a:r>
              <a:rPr lang="ru-RU" dirty="0" err="1">
                <a:latin typeface="+mj-lt"/>
              </a:rPr>
              <a:t>общува</a:t>
            </a:r>
            <a:r>
              <a:rPr lang="ru-RU" dirty="0">
                <a:latin typeface="+mj-lt"/>
              </a:rPr>
              <a:t> различно</a:t>
            </a:r>
            <a:r>
              <a:rPr lang="ru-RU" dirty="0" smtClean="0">
                <a:latin typeface="+mj-lt"/>
              </a:rPr>
              <a:t>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 </a:t>
            </a:r>
            <a:r>
              <a:rPr lang="ru-RU" dirty="0">
                <a:latin typeface="+mj-lt"/>
              </a:rPr>
              <a:t>При </a:t>
            </a:r>
            <a:r>
              <a:rPr lang="ru-RU" dirty="0" err="1">
                <a:latin typeface="+mj-lt"/>
              </a:rPr>
              <a:t>провеждане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игри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партньори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клас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формирайте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първата</a:t>
            </a:r>
            <a:r>
              <a:rPr lang="ru-RU" dirty="0">
                <a:latin typeface="+mj-lt"/>
              </a:rPr>
              <a:t> двойка с </a:t>
            </a:r>
            <a:r>
              <a:rPr lang="ru-RU" dirty="0" err="1">
                <a:latin typeface="+mj-lt"/>
              </a:rPr>
              <a:t>аутистичното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негов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съученик</a:t>
            </a:r>
            <a:r>
              <a:rPr lang="ru-RU" dirty="0">
                <a:latin typeface="+mj-lt"/>
              </a:rPr>
              <a:t>, за да не </a:t>
            </a:r>
            <a:r>
              <a:rPr lang="ru-RU" dirty="0" err="1">
                <a:latin typeface="+mj-lt"/>
              </a:rPr>
              <a:t>остане</a:t>
            </a:r>
            <a:r>
              <a:rPr lang="ru-RU" dirty="0">
                <a:latin typeface="+mj-lt"/>
              </a:rPr>
              <a:t> само;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Не </a:t>
            </a:r>
            <a:r>
              <a:rPr lang="ru-RU" dirty="0" err="1">
                <a:latin typeface="+mj-lt"/>
              </a:rPr>
              <a:t>оценявайте</a:t>
            </a:r>
            <a:r>
              <a:rPr lang="ru-RU" dirty="0">
                <a:latin typeface="+mj-lt"/>
              </a:rPr>
              <a:t> умения или знания </a:t>
            </a:r>
            <a:r>
              <a:rPr lang="ru-RU" dirty="0" err="1">
                <a:latin typeface="+mj-lt"/>
              </a:rPr>
              <a:t>прибързано</a:t>
            </a:r>
            <a:r>
              <a:rPr lang="ru-RU" dirty="0">
                <a:latin typeface="+mj-lt"/>
              </a:rPr>
              <a:t>. </a:t>
            </a: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Аутизъм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(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генерализирано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разстройство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развитието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51979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+mj-lt"/>
              </a:rPr>
              <a:t>Определение </a:t>
            </a:r>
            <a:r>
              <a:rPr lang="ru-RU" sz="1800" dirty="0">
                <a:latin typeface="+mj-lt"/>
              </a:rPr>
              <a:t>– </a:t>
            </a:r>
            <a:r>
              <a:rPr lang="ru-RU" sz="1800" dirty="0" err="1">
                <a:latin typeface="+mj-lt"/>
              </a:rPr>
              <a:t>това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разстройства</a:t>
            </a:r>
            <a:r>
              <a:rPr lang="ru-RU" sz="1800" dirty="0">
                <a:latin typeface="+mj-lt"/>
              </a:rPr>
              <a:t>, при </a:t>
            </a:r>
            <a:r>
              <a:rPr lang="ru-RU" sz="1800" dirty="0" err="1">
                <a:latin typeface="+mj-lt"/>
              </a:rPr>
              <a:t>които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нормалните</a:t>
            </a:r>
            <a:r>
              <a:rPr lang="ru-RU" sz="1800" dirty="0">
                <a:latin typeface="+mj-lt"/>
              </a:rPr>
              <a:t> закономерности в </a:t>
            </a:r>
            <a:r>
              <a:rPr lang="ru-RU" sz="1800" dirty="0" err="1">
                <a:latin typeface="+mj-lt"/>
              </a:rPr>
              <a:t>усвояването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езика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нарушени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още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ранните</a:t>
            </a:r>
            <a:r>
              <a:rPr lang="ru-RU" sz="1800" dirty="0">
                <a:latin typeface="+mj-lt"/>
              </a:rPr>
              <a:t> стадии на развитие. </a:t>
            </a:r>
            <a:r>
              <a:rPr lang="ru-RU" sz="1800" dirty="0" err="1">
                <a:latin typeface="+mj-lt"/>
              </a:rPr>
              <a:t>Тези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състояния</a:t>
            </a:r>
            <a:r>
              <a:rPr lang="ru-RU" sz="1800" dirty="0">
                <a:latin typeface="+mj-lt"/>
              </a:rPr>
              <a:t> не се </a:t>
            </a:r>
            <a:r>
              <a:rPr lang="ru-RU" sz="1800" dirty="0" err="1">
                <a:latin typeface="+mj-lt"/>
              </a:rPr>
              <a:t>дължат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пряко</a:t>
            </a:r>
            <a:r>
              <a:rPr lang="ru-RU" sz="1800" dirty="0">
                <a:latin typeface="+mj-lt"/>
              </a:rPr>
              <a:t> на аномалии в </a:t>
            </a:r>
            <a:r>
              <a:rPr lang="ru-RU" sz="1800" dirty="0" err="1">
                <a:latin typeface="+mj-lt"/>
              </a:rPr>
              <a:t>неврологичните</a:t>
            </a:r>
            <a:r>
              <a:rPr lang="ru-RU" sz="1800" dirty="0">
                <a:latin typeface="+mj-lt"/>
              </a:rPr>
              <a:t> функции и </a:t>
            </a:r>
            <a:r>
              <a:rPr lang="ru-RU" sz="1800" dirty="0" err="1">
                <a:latin typeface="+mj-lt"/>
              </a:rPr>
              <a:t>говорния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апарат</a:t>
            </a:r>
            <a:r>
              <a:rPr lang="ru-RU" sz="1800" dirty="0">
                <a:latin typeface="+mj-lt"/>
              </a:rPr>
              <a:t>, на </a:t>
            </a:r>
            <a:r>
              <a:rPr lang="ru-RU" sz="1800" dirty="0" err="1">
                <a:latin typeface="+mj-lt"/>
              </a:rPr>
              <a:t>сензорни</a:t>
            </a:r>
            <a:r>
              <a:rPr lang="ru-RU" sz="1800" dirty="0">
                <a:latin typeface="+mj-lt"/>
              </a:rPr>
              <a:t> нарушения, на </a:t>
            </a:r>
            <a:r>
              <a:rPr lang="ru-RU" sz="1800" dirty="0" err="1">
                <a:latin typeface="+mj-lt"/>
              </a:rPr>
              <a:t>умствено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изоставане</a:t>
            </a:r>
            <a:r>
              <a:rPr lang="ru-RU" sz="1800" dirty="0">
                <a:latin typeface="+mj-lt"/>
              </a:rPr>
              <a:t> или на </a:t>
            </a:r>
            <a:r>
              <a:rPr lang="ru-RU" sz="1800" dirty="0" err="1">
                <a:latin typeface="+mj-lt"/>
              </a:rPr>
              <a:t>въздействие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околната</a:t>
            </a:r>
            <a:r>
              <a:rPr lang="ru-RU" sz="1800" dirty="0">
                <a:latin typeface="+mj-lt"/>
              </a:rPr>
              <a:t> среда. </a:t>
            </a:r>
            <a:r>
              <a:rPr lang="ru-RU" sz="1800" dirty="0" err="1">
                <a:latin typeface="+mj-lt"/>
              </a:rPr>
              <a:t>Детето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може</a:t>
            </a:r>
            <a:r>
              <a:rPr lang="ru-RU" sz="1800" dirty="0">
                <a:latin typeface="+mj-lt"/>
              </a:rPr>
              <a:t> да </a:t>
            </a:r>
            <a:r>
              <a:rPr lang="ru-RU" sz="1800" dirty="0" err="1">
                <a:latin typeface="+mj-lt"/>
              </a:rPr>
              <a:t>разбира</a:t>
            </a:r>
            <a:r>
              <a:rPr lang="ru-RU" sz="1800" dirty="0">
                <a:latin typeface="+mj-lt"/>
              </a:rPr>
              <a:t> и да </a:t>
            </a:r>
            <a:r>
              <a:rPr lang="ru-RU" sz="1800" dirty="0" err="1">
                <a:latin typeface="+mj-lt"/>
              </a:rPr>
              <a:t>общува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по-добре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определени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познати</a:t>
            </a:r>
            <a:r>
              <a:rPr lang="ru-RU" sz="1800" dirty="0">
                <a:latin typeface="+mj-lt"/>
              </a:rPr>
              <a:t> ситуации, </a:t>
            </a:r>
            <a:r>
              <a:rPr lang="ru-RU" sz="1800" dirty="0" err="1">
                <a:latin typeface="+mj-lt"/>
              </a:rPr>
              <a:t>отколкото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непознати</a:t>
            </a:r>
            <a:r>
              <a:rPr lang="ru-RU" sz="1800" dirty="0">
                <a:latin typeface="+mj-lt"/>
              </a:rPr>
              <a:t>, но </a:t>
            </a:r>
            <a:r>
              <a:rPr lang="ru-RU" sz="1800" dirty="0" err="1">
                <a:latin typeface="+mj-lt"/>
              </a:rPr>
              <a:t>езиковите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му</a:t>
            </a:r>
            <a:r>
              <a:rPr lang="ru-RU" sz="1800" dirty="0">
                <a:latin typeface="+mj-lt"/>
              </a:rPr>
              <a:t> умения </a:t>
            </a:r>
            <a:r>
              <a:rPr lang="ru-RU" sz="1800" dirty="0" err="1">
                <a:latin typeface="+mj-lt"/>
              </a:rPr>
              <a:t>са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разстроени</a:t>
            </a:r>
            <a:r>
              <a:rPr lang="ru-RU" sz="1800" dirty="0">
                <a:latin typeface="+mj-lt"/>
              </a:rPr>
              <a:t> и в </a:t>
            </a:r>
            <a:r>
              <a:rPr lang="ru-RU" sz="1800" dirty="0" err="1">
                <a:latin typeface="+mj-lt"/>
              </a:rPr>
              <a:t>двата</a:t>
            </a:r>
            <a:r>
              <a:rPr lang="ru-RU" sz="1800" dirty="0">
                <a:latin typeface="+mj-lt"/>
              </a:rPr>
              <a:t> случая. </a:t>
            </a:r>
          </a:p>
          <a:p>
            <a:pPr marL="0" indent="0" algn="just">
              <a:buNone/>
            </a:pPr>
            <a:r>
              <a:rPr lang="ru-RU" sz="1800" b="1" dirty="0">
                <a:latin typeface="+mj-lt"/>
              </a:rPr>
              <a:t>Диагностика </a:t>
            </a:r>
            <a:r>
              <a:rPr lang="ru-RU" sz="1800" dirty="0">
                <a:latin typeface="+mj-lt"/>
              </a:rPr>
              <a:t>– </a:t>
            </a:r>
            <a:r>
              <a:rPr lang="ru-RU" sz="1800" dirty="0" err="1">
                <a:latin typeface="+mj-lt"/>
              </a:rPr>
              <a:t>децата</a:t>
            </a:r>
            <a:r>
              <a:rPr lang="ru-RU" sz="1800" dirty="0">
                <a:latin typeface="+mj-lt"/>
              </a:rPr>
              <a:t> в норма по различно </a:t>
            </a:r>
            <a:r>
              <a:rPr lang="ru-RU" sz="1800" dirty="0" err="1">
                <a:latin typeface="+mj-lt"/>
              </a:rPr>
              <a:t>време</a:t>
            </a:r>
            <a:r>
              <a:rPr lang="ru-RU" sz="1800" dirty="0">
                <a:latin typeface="+mj-lt"/>
              </a:rPr>
              <a:t> и начин </a:t>
            </a:r>
            <a:r>
              <a:rPr lang="ru-RU" sz="1800" dirty="0" err="1">
                <a:latin typeface="+mj-lt"/>
              </a:rPr>
              <a:t>започват</a:t>
            </a:r>
            <a:r>
              <a:rPr lang="ru-RU" sz="1800" dirty="0">
                <a:latin typeface="+mj-lt"/>
              </a:rPr>
              <a:t> да </a:t>
            </a:r>
            <a:r>
              <a:rPr lang="ru-RU" sz="1800" dirty="0" err="1">
                <a:latin typeface="+mj-lt"/>
              </a:rPr>
              <a:t>усвояват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използват</a:t>
            </a:r>
            <a:r>
              <a:rPr lang="ru-RU" sz="1800" dirty="0">
                <a:latin typeface="+mj-lt"/>
              </a:rPr>
              <a:t> говора. </a:t>
            </a:r>
            <a:r>
              <a:rPr lang="ru-RU" sz="1800" dirty="0" err="1">
                <a:latin typeface="+mj-lt"/>
              </a:rPr>
              <a:t>Тези</a:t>
            </a:r>
            <a:r>
              <a:rPr lang="ru-RU" sz="1800" dirty="0">
                <a:latin typeface="+mj-lt"/>
              </a:rPr>
              <a:t> отклонения </a:t>
            </a:r>
            <a:r>
              <a:rPr lang="ru-RU" sz="1800" dirty="0" err="1">
                <a:latin typeface="+mj-lt"/>
              </a:rPr>
              <a:t>нямат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клинично</a:t>
            </a:r>
            <a:r>
              <a:rPr lang="ru-RU" sz="1800" dirty="0">
                <a:latin typeface="+mj-lt"/>
              </a:rPr>
              <a:t> значение. </a:t>
            </a:r>
            <a:r>
              <a:rPr lang="ru-RU" sz="1800" dirty="0" err="1">
                <a:latin typeface="+mj-lt"/>
              </a:rPr>
              <a:t>Децата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със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специфични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разстройства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речта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езика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въпреки</a:t>
            </a:r>
            <a:r>
              <a:rPr lang="ru-RU" sz="1800" dirty="0">
                <a:latin typeface="+mj-lt"/>
              </a:rPr>
              <a:t> че в </a:t>
            </a:r>
            <a:r>
              <a:rPr lang="ru-RU" sz="1800" dirty="0" err="1">
                <a:latin typeface="+mj-lt"/>
              </a:rPr>
              <a:t>повечето</a:t>
            </a:r>
            <a:r>
              <a:rPr lang="ru-RU" sz="1800" dirty="0">
                <a:latin typeface="+mj-lt"/>
              </a:rPr>
              <a:t> случаи </a:t>
            </a:r>
            <a:r>
              <a:rPr lang="ru-RU" sz="1800" dirty="0" err="1">
                <a:latin typeface="+mj-lt"/>
              </a:rPr>
              <a:t>достигат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нормално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ниво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езикови</a:t>
            </a:r>
            <a:r>
              <a:rPr lang="ru-RU" sz="1800" dirty="0">
                <a:latin typeface="+mj-lt"/>
              </a:rPr>
              <a:t> умения, </a:t>
            </a:r>
            <a:r>
              <a:rPr lang="ru-RU" sz="1800" dirty="0" err="1">
                <a:latin typeface="+mj-lt"/>
              </a:rPr>
              <a:t>имат</a:t>
            </a:r>
            <a:r>
              <a:rPr lang="ru-RU" sz="1800" dirty="0">
                <a:latin typeface="+mj-lt"/>
              </a:rPr>
              <a:t> много </a:t>
            </a:r>
            <a:r>
              <a:rPr lang="ru-RU" sz="1800" dirty="0" err="1">
                <a:latin typeface="+mj-lt"/>
              </a:rPr>
              <a:t>проблеми</a:t>
            </a:r>
            <a:r>
              <a:rPr lang="ru-RU" sz="1800" dirty="0">
                <a:latin typeface="+mj-lt"/>
              </a:rPr>
              <a:t>, </a:t>
            </a:r>
            <a:r>
              <a:rPr lang="ru-RU" sz="1800" dirty="0" err="1">
                <a:latin typeface="+mj-lt"/>
              </a:rPr>
              <a:t>свързани</a:t>
            </a:r>
            <a:r>
              <a:rPr lang="ru-RU" sz="1800" dirty="0">
                <a:latin typeface="+mj-lt"/>
              </a:rPr>
              <a:t> с </a:t>
            </a:r>
            <a:r>
              <a:rPr lang="ru-RU" sz="1800" dirty="0" err="1">
                <a:latin typeface="+mj-lt"/>
              </a:rPr>
              <a:t>нарушението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Задръжката</a:t>
            </a:r>
            <a:r>
              <a:rPr lang="ru-RU" sz="1800" dirty="0">
                <a:latin typeface="+mj-lt"/>
              </a:rPr>
              <a:t> в </a:t>
            </a:r>
            <a:r>
              <a:rPr lang="ru-RU" sz="1800" dirty="0" err="1">
                <a:latin typeface="+mj-lt"/>
              </a:rPr>
              <a:t>развитието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езика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често</a:t>
            </a:r>
            <a:r>
              <a:rPr lang="ru-RU" sz="1800" dirty="0">
                <a:latin typeface="+mj-lt"/>
              </a:rPr>
              <a:t> е </a:t>
            </a:r>
            <a:r>
              <a:rPr lang="ru-RU" sz="1800" dirty="0" err="1">
                <a:latin typeface="+mj-lt"/>
              </a:rPr>
              <a:t>последвана</a:t>
            </a:r>
            <a:r>
              <a:rPr lang="ru-RU" sz="1800" dirty="0">
                <a:latin typeface="+mj-lt"/>
              </a:rPr>
              <a:t> от трудности в </a:t>
            </a:r>
            <a:r>
              <a:rPr lang="ru-RU" sz="1800" dirty="0" err="1">
                <a:latin typeface="+mj-lt"/>
              </a:rPr>
              <a:t>четенето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правописа</a:t>
            </a:r>
            <a:r>
              <a:rPr lang="ru-RU" sz="1800" dirty="0">
                <a:latin typeface="+mj-lt"/>
              </a:rPr>
              <a:t>, затруднение при </a:t>
            </a:r>
            <a:r>
              <a:rPr lang="ru-RU" sz="1800" dirty="0" err="1">
                <a:latin typeface="+mj-lt"/>
              </a:rPr>
              <a:t>взаимоотношенията</a:t>
            </a:r>
            <a:r>
              <a:rPr lang="ru-RU" sz="1800" dirty="0">
                <a:latin typeface="+mj-lt"/>
              </a:rPr>
              <a:t> с </a:t>
            </a:r>
            <a:r>
              <a:rPr lang="ru-RU" sz="1800" dirty="0" err="1">
                <a:latin typeface="+mj-lt"/>
              </a:rPr>
              <a:t>околните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емоционални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поведенчески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разстройства</a:t>
            </a:r>
            <a:r>
              <a:rPr lang="ru-RU" sz="1800" dirty="0">
                <a:latin typeface="+mj-lt"/>
              </a:rPr>
              <a:t>. </a:t>
            </a:r>
            <a:r>
              <a:rPr lang="ru-RU" sz="1800" dirty="0" err="1">
                <a:latin typeface="+mj-lt"/>
              </a:rPr>
              <a:t>Ето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защо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ранната</a:t>
            </a:r>
            <a:r>
              <a:rPr lang="ru-RU" sz="1800" dirty="0">
                <a:latin typeface="+mj-lt"/>
              </a:rPr>
              <a:t> и точна диагноза на </a:t>
            </a:r>
            <a:r>
              <a:rPr lang="ru-RU" sz="1800" dirty="0" err="1">
                <a:latin typeface="+mj-lt"/>
              </a:rPr>
              <a:t>специфичните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err="1">
                <a:latin typeface="+mj-lt"/>
              </a:rPr>
              <a:t>разстройства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развитието</a:t>
            </a:r>
            <a:r>
              <a:rPr lang="ru-RU" sz="1800" dirty="0">
                <a:latin typeface="+mj-lt"/>
              </a:rPr>
              <a:t> на </a:t>
            </a:r>
            <a:r>
              <a:rPr lang="ru-RU" sz="1800" dirty="0" err="1">
                <a:latin typeface="+mj-lt"/>
              </a:rPr>
              <a:t>речта</a:t>
            </a:r>
            <a:r>
              <a:rPr lang="ru-RU" sz="1800" dirty="0">
                <a:latin typeface="+mj-lt"/>
              </a:rPr>
              <a:t> и </a:t>
            </a:r>
            <a:r>
              <a:rPr lang="ru-RU" sz="1800" dirty="0" err="1">
                <a:latin typeface="+mj-lt"/>
              </a:rPr>
              <a:t>езика</a:t>
            </a:r>
            <a:r>
              <a:rPr lang="ru-RU" sz="1800" dirty="0">
                <a:latin typeface="+mj-lt"/>
              </a:rPr>
              <a:t> е важна. </a:t>
            </a:r>
            <a:endParaRPr lang="bg-BG" sz="18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 smtClean="0">
                <a:latin typeface="Calibri"/>
              </a:rPr>
              <a:t>Специфични</a:t>
            </a:r>
            <a:r>
              <a:rPr lang="ru-RU" sz="1800" b="1" i="1" dirty="0" smtClean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разстройства</a:t>
            </a:r>
            <a:r>
              <a:rPr lang="ru-RU" sz="1800" b="1" i="1" dirty="0">
                <a:latin typeface="Calibri"/>
              </a:rPr>
              <a:t> на </a:t>
            </a:r>
            <a:r>
              <a:rPr lang="ru-RU" sz="1800" b="1" i="1" dirty="0" err="1">
                <a:latin typeface="Calibri"/>
              </a:rPr>
              <a:t>развитието</a:t>
            </a:r>
            <a:r>
              <a:rPr lang="ru-RU" sz="1800" b="1" i="1" dirty="0">
                <a:latin typeface="Calibri"/>
              </a:rPr>
              <a:t> на </a:t>
            </a:r>
            <a:r>
              <a:rPr lang="ru-RU" sz="1800" b="1" i="1" dirty="0" err="1">
                <a:latin typeface="Calibri"/>
              </a:rPr>
              <a:t>речта</a:t>
            </a:r>
            <a:r>
              <a:rPr lang="ru-RU" sz="1800" b="1" i="1" dirty="0">
                <a:latin typeface="Calibri"/>
              </a:rPr>
              <a:t> и </a:t>
            </a:r>
            <a:r>
              <a:rPr lang="ru-RU" sz="1800" b="1" i="1" dirty="0" err="1">
                <a:latin typeface="Calibri"/>
              </a:rPr>
              <a:t>езика</a:t>
            </a:r>
            <a:r>
              <a:rPr lang="ru-RU" sz="1800" b="1" i="1" dirty="0">
                <a:latin typeface="Calibri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4648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568952" cy="42769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g-BG" sz="1600" b="1" i="1" dirty="0" smtClean="0">
                <a:latin typeface="+mj-lt"/>
              </a:rPr>
              <a:t>Специфично </a:t>
            </a:r>
            <a:r>
              <a:rPr lang="bg-BG" sz="1600" b="1" i="1" dirty="0">
                <a:latin typeface="+mj-lt"/>
              </a:rPr>
              <a:t>разстройство на артикулацията </a:t>
            </a:r>
            <a:endParaRPr lang="bg-BG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b="1" dirty="0">
                <a:latin typeface="+mj-lt"/>
              </a:rPr>
              <a:t>Определение – </a:t>
            </a:r>
            <a:r>
              <a:rPr lang="ru-RU" sz="1600" dirty="0">
                <a:latin typeface="+mj-lt"/>
              </a:rPr>
              <a:t>Специфично </a:t>
            </a:r>
            <a:r>
              <a:rPr lang="ru-RU" sz="1600" dirty="0" err="1">
                <a:latin typeface="+mj-lt"/>
              </a:rPr>
              <a:t>разстройство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развитието</a:t>
            </a:r>
            <a:r>
              <a:rPr lang="ru-RU" sz="1600" dirty="0">
                <a:latin typeface="+mj-lt"/>
              </a:rPr>
              <a:t>, при </a:t>
            </a:r>
            <a:r>
              <a:rPr lang="ru-RU" sz="1600" dirty="0" err="1">
                <a:latin typeface="+mj-lt"/>
              </a:rPr>
              <a:t>което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употребата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речта</a:t>
            </a:r>
            <a:r>
              <a:rPr lang="ru-RU" sz="1600" dirty="0">
                <a:latin typeface="+mj-lt"/>
              </a:rPr>
              <a:t> е под </a:t>
            </a:r>
            <a:r>
              <a:rPr lang="ru-RU" sz="1600" dirty="0" err="1">
                <a:latin typeface="+mj-lt"/>
              </a:rPr>
              <a:t>нивото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съответно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умствената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, но </a:t>
            </a:r>
            <a:r>
              <a:rPr lang="ru-RU" sz="1600" dirty="0" err="1">
                <a:latin typeface="+mj-lt"/>
              </a:rPr>
              <a:t>езиковите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умения </a:t>
            </a:r>
            <a:r>
              <a:rPr lang="ru-RU" sz="1600" dirty="0" err="1" smtClean="0">
                <a:latin typeface="+mj-lt"/>
              </a:rPr>
              <a:t>са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на </a:t>
            </a:r>
            <a:r>
              <a:rPr lang="ru-RU" sz="1600" dirty="0" err="1">
                <a:latin typeface="+mj-lt"/>
              </a:rPr>
              <a:t>нормално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ниво</a:t>
            </a:r>
            <a:r>
              <a:rPr lang="ru-RU" sz="16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600" b="1" dirty="0">
                <a:latin typeface="+mj-lt"/>
              </a:rPr>
              <a:t>Диагностика </a:t>
            </a:r>
            <a:r>
              <a:rPr lang="ru-RU" sz="1600" dirty="0">
                <a:latin typeface="+mj-lt"/>
              </a:rPr>
              <a:t>– на 4 </a:t>
            </a:r>
            <a:r>
              <a:rPr lang="ru-RU" sz="1600" dirty="0" err="1">
                <a:latin typeface="+mj-lt"/>
              </a:rPr>
              <a:t>годишна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допустими</a:t>
            </a:r>
            <a:r>
              <a:rPr lang="ru-RU" sz="1600" dirty="0">
                <a:latin typeface="+mj-lt"/>
              </a:rPr>
              <a:t> грешки в </a:t>
            </a:r>
            <a:r>
              <a:rPr lang="ru-RU" sz="1600" dirty="0" err="1">
                <a:latin typeface="+mj-lt"/>
              </a:rPr>
              <a:t>произнасянето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звуците</a:t>
            </a:r>
            <a:r>
              <a:rPr lang="ru-RU" sz="1600" dirty="0">
                <a:latin typeface="+mj-lt"/>
              </a:rPr>
              <a:t>, но до 11-12 </a:t>
            </a:r>
            <a:r>
              <a:rPr lang="ru-RU" sz="1600" dirty="0" err="1">
                <a:latin typeface="+mj-lt"/>
              </a:rPr>
              <a:t>годишна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трябва</a:t>
            </a:r>
            <a:r>
              <a:rPr lang="ru-RU" sz="1600" dirty="0">
                <a:latin typeface="+mj-lt"/>
              </a:rPr>
              <a:t> да </a:t>
            </a:r>
            <a:r>
              <a:rPr lang="ru-RU" sz="1600" dirty="0" err="1">
                <a:latin typeface="+mj-lt"/>
              </a:rPr>
              <a:t>са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усвоени</a:t>
            </a:r>
            <a:r>
              <a:rPr lang="ru-RU" sz="1600" dirty="0">
                <a:latin typeface="+mj-lt"/>
              </a:rPr>
              <a:t> почти </a:t>
            </a:r>
            <a:r>
              <a:rPr lang="ru-RU" sz="1600" dirty="0" err="1">
                <a:latin typeface="+mj-lt"/>
              </a:rPr>
              <a:t>всички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звуци</a:t>
            </a:r>
            <a:r>
              <a:rPr lang="ru-RU" sz="1600" dirty="0">
                <a:latin typeface="+mj-lt"/>
              </a:rPr>
              <a:t>. </a:t>
            </a:r>
            <a:r>
              <a:rPr lang="ru-RU" sz="1600" dirty="0" err="1">
                <a:latin typeface="+mj-lt"/>
              </a:rPr>
              <a:t>Налице</a:t>
            </a:r>
            <a:r>
              <a:rPr lang="ru-RU" sz="1600" dirty="0">
                <a:latin typeface="+mj-lt"/>
              </a:rPr>
              <a:t> е </a:t>
            </a:r>
            <a:r>
              <a:rPr lang="ru-RU" sz="1600" dirty="0" err="1">
                <a:latin typeface="+mj-lt"/>
              </a:rPr>
              <a:t>абнормно</a:t>
            </a:r>
            <a:r>
              <a:rPr lang="ru-RU" sz="1600" dirty="0">
                <a:latin typeface="+mj-lt"/>
              </a:rPr>
              <a:t> развитие, </a:t>
            </a:r>
            <a:r>
              <a:rPr lang="ru-RU" sz="1600" dirty="0" err="1">
                <a:latin typeface="+mj-lt"/>
              </a:rPr>
              <a:t>когато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усвоява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речта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със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закъснение</a:t>
            </a:r>
            <a:r>
              <a:rPr lang="ru-RU" sz="1600" dirty="0">
                <a:latin typeface="+mj-lt"/>
              </a:rPr>
              <a:t> или отклонения – </a:t>
            </a:r>
            <a:r>
              <a:rPr lang="ru-RU" sz="1600" dirty="0" err="1">
                <a:latin typeface="+mj-lt"/>
              </a:rPr>
              <a:t>неправилна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артикулация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което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прави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речта</a:t>
            </a:r>
            <a:r>
              <a:rPr lang="ru-RU" sz="1600" dirty="0">
                <a:latin typeface="+mj-lt"/>
              </a:rPr>
              <a:t> трудна за </a:t>
            </a:r>
            <a:r>
              <a:rPr lang="ru-RU" sz="1600" dirty="0" err="1">
                <a:latin typeface="+mj-lt"/>
              </a:rPr>
              <a:t>разбиране</a:t>
            </a:r>
            <a:r>
              <a:rPr lang="ru-RU" sz="1600" dirty="0">
                <a:latin typeface="+mj-lt"/>
              </a:rPr>
              <a:t> от </a:t>
            </a:r>
            <a:r>
              <a:rPr lang="ru-RU" sz="1600" dirty="0" err="1">
                <a:latin typeface="+mj-lt"/>
              </a:rPr>
              <a:t>околните</a:t>
            </a:r>
            <a:r>
              <a:rPr lang="ru-RU" sz="1600" dirty="0">
                <a:latin typeface="+mj-lt"/>
              </a:rPr>
              <a:t>, пропуска, </a:t>
            </a:r>
            <a:r>
              <a:rPr lang="ru-RU" sz="1600" dirty="0" err="1">
                <a:latin typeface="+mj-lt"/>
              </a:rPr>
              <a:t>изопачава</a:t>
            </a:r>
            <a:r>
              <a:rPr lang="ru-RU" sz="1600" dirty="0">
                <a:latin typeface="+mj-lt"/>
              </a:rPr>
              <a:t> или </a:t>
            </a:r>
            <a:r>
              <a:rPr lang="ru-RU" sz="1600" dirty="0" err="1">
                <a:latin typeface="+mj-lt"/>
              </a:rPr>
              <a:t>замества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звуци</a:t>
            </a:r>
            <a:r>
              <a:rPr lang="ru-RU" sz="1600" dirty="0">
                <a:latin typeface="+mj-lt"/>
              </a:rPr>
              <a:t>, при </a:t>
            </a:r>
            <a:r>
              <a:rPr lang="ru-RU" sz="1600" dirty="0" err="1">
                <a:latin typeface="+mj-lt"/>
              </a:rPr>
              <a:t>съчетано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произнасяне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няколко</a:t>
            </a:r>
            <a:r>
              <a:rPr lang="ru-RU" sz="1600" dirty="0">
                <a:latin typeface="+mj-lt"/>
              </a:rPr>
              <a:t> звука се </a:t>
            </a:r>
            <a:r>
              <a:rPr lang="ru-RU" sz="1600" dirty="0" err="1">
                <a:latin typeface="+mj-lt"/>
              </a:rPr>
              <a:t>наблюдава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непоследователност</a:t>
            </a:r>
            <a:r>
              <a:rPr lang="ru-RU" sz="16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bg-BG" sz="1600" b="1" i="1" dirty="0">
                <a:latin typeface="+mj-lt"/>
              </a:rPr>
              <a:t>Разстройства на експресивната реч </a:t>
            </a:r>
            <a:endParaRPr lang="bg-BG" sz="1600" dirty="0">
              <a:latin typeface="+mj-lt"/>
            </a:endParaRPr>
          </a:p>
          <a:p>
            <a:pPr marL="0" indent="0" algn="just">
              <a:buNone/>
            </a:pPr>
            <a:r>
              <a:rPr lang="ru-RU" sz="1600" b="1" dirty="0">
                <a:latin typeface="+mj-lt"/>
              </a:rPr>
              <a:t>Определение </a:t>
            </a:r>
            <a:r>
              <a:rPr lang="ru-RU" sz="1600" dirty="0">
                <a:latin typeface="+mj-lt"/>
              </a:rPr>
              <a:t>– специфично </a:t>
            </a:r>
            <a:r>
              <a:rPr lang="ru-RU" sz="1600" dirty="0" err="1">
                <a:latin typeface="+mj-lt"/>
              </a:rPr>
              <a:t>разстройство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развитието</a:t>
            </a:r>
            <a:r>
              <a:rPr lang="ru-RU" sz="1600" dirty="0">
                <a:latin typeface="+mj-lt"/>
              </a:rPr>
              <a:t>, при </a:t>
            </a:r>
            <a:r>
              <a:rPr lang="ru-RU" sz="1600" dirty="0" err="1">
                <a:latin typeface="+mj-lt"/>
              </a:rPr>
              <a:t>което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способността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детето</a:t>
            </a:r>
            <a:r>
              <a:rPr lang="ru-RU" sz="1600" dirty="0">
                <a:latin typeface="+mj-lt"/>
              </a:rPr>
              <a:t> да </a:t>
            </a:r>
            <a:r>
              <a:rPr lang="ru-RU" sz="1600" dirty="0" err="1">
                <a:latin typeface="+mj-lt"/>
              </a:rPr>
              <a:t>използва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експресивната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реч</a:t>
            </a:r>
            <a:r>
              <a:rPr lang="ru-RU" sz="1600" dirty="0">
                <a:latin typeface="+mj-lt"/>
              </a:rPr>
              <a:t> е </a:t>
            </a:r>
            <a:r>
              <a:rPr lang="ru-RU" sz="1600" dirty="0" err="1">
                <a:latin typeface="+mj-lt"/>
              </a:rPr>
              <a:t>значително</a:t>
            </a:r>
            <a:r>
              <a:rPr lang="ru-RU" sz="1600" dirty="0">
                <a:latin typeface="+mj-lt"/>
              </a:rPr>
              <a:t> под </a:t>
            </a:r>
            <a:r>
              <a:rPr lang="ru-RU" sz="1600" dirty="0" err="1">
                <a:latin typeface="+mj-lt"/>
              </a:rPr>
              <a:t>съответното</a:t>
            </a:r>
            <a:r>
              <a:rPr lang="ru-RU" sz="1600" dirty="0">
                <a:latin typeface="+mj-lt"/>
              </a:rPr>
              <a:t> за </a:t>
            </a:r>
            <a:r>
              <a:rPr lang="ru-RU" sz="1600" dirty="0" err="1">
                <a:latin typeface="+mj-lt"/>
              </a:rPr>
              <a:t>неговата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умствена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възраст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ниво</a:t>
            </a:r>
            <a:r>
              <a:rPr lang="ru-RU" sz="1600" dirty="0">
                <a:latin typeface="+mj-lt"/>
              </a:rPr>
              <a:t>, но </a:t>
            </a:r>
            <a:r>
              <a:rPr lang="ru-RU" sz="1600" dirty="0" err="1">
                <a:latin typeface="+mj-lt"/>
              </a:rPr>
              <a:t>разбирането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езика</a:t>
            </a:r>
            <a:r>
              <a:rPr lang="ru-RU" sz="1600" dirty="0">
                <a:latin typeface="+mj-lt"/>
              </a:rPr>
              <a:t> е в </a:t>
            </a:r>
            <a:r>
              <a:rPr lang="ru-RU" sz="1600" dirty="0" err="1">
                <a:latin typeface="+mj-lt"/>
              </a:rPr>
              <a:t>нормални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граници</a:t>
            </a:r>
            <a:r>
              <a:rPr lang="ru-RU" sz="16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1600" b="1" dirty="0" smtClean="0">
                <a:latin typeface="+mj-lt"/>
              </a:rPr>
              <a:t>Диагностика </a:t>
            </a:r>
            <a:r>
              <a:rPr lang="ru-RU" sz="1600" dirty="0">
                <a:latin typeface="+mj-lt"/>
              </a:rPr>
              <a:t>– </a:t>
            </a:r>
            <a:r>
              <a:rPr lang="ru-RU" sz="1600" dirty="0" err="1">
                <a:latin typeface="+mj-lt"/>
              </a:rPr>
              <a:t>въпреки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индивидуалните</a:t>
            </a:r>
            <a:r>
              <a:rPr lang="ru-RU" sz="1600" dirty="0">
                <a:latin typeface="+mj-lt"/>
              </a:rPr>
              <a:t> различия в </a:t>
            </a:r>
            <a:r>
              <a:rPr lang="ru-RU" sz="1600" dirty="0" err="1">
                <a:latin typeface="+mj-lt"/>
              </a:rPr>
              <a:t>развитиет</a:t>
            </a:r>
            <a:r>
              <a:rPr lang="ru-RU" sz="1600" b="1" dirty="0" err="1">
                <a:latin typeface="+mj-lt"/>
              </a:rPr>
              <a:t>о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на </a:t>
            </a:r>
            <a:r>
              <a:rPr lang="ru-RU" sz="1600" dirty="0" err="1">
                <a:latin typeface="+mj-lt"/>
              </a:rPr>
              <a:t>децата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трябва</a:t>
            </a:r>
            <a:r>
              <a:rPr lang="ru-RU" sz="1600" dirty="0">
                <a:latin typeface="+mj-lt"/>
              </a:rPr>
              <a:t> да се следи за </a:t>
            </a:r>
            <a:r>
              <a:rPr lang="ru-RU" sz="1600" dirty="0" err="1">
                <a:latin typeface="+mj-lt"/>
              </a:rPr>
              <a:t>някои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признаци</a:t>
            </a:r>
            <a:r>
              <a:rPr lang="ru-RU" sz="1600" dirty="0">
                <a:latin typeface="+mj-lt"/>
              </a:rPr>
              <a:t> на затруднения – </a:t>
            </a:r>
            <a:r>
              <a:rPr lang="ru-RU" sz="1600" dirty="0" err="1">
                <a:latin typeface="+mj-lt"/>
              </a:rPr>
              <a:t>ограниченото</a:t>
            </a:r>
            <a:r>
              <a:rPr lang="ru-RU" sz="1600" dirty="0">
                <a:latin typeface="+mj-lt"/>
              </a:rPr>
              <a:t> развитие на речника, </a:t>
            </a:r>
            <a:r>
              <a:rPr lang="ru-RU" sz="1600" dirty="0" err="1">
                <a:latin typeface="+mj-lt"/>
              </a:rPr>
              <a:t>свръхупотреба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малък</a:t>
            </a:r>
            <a:r>
              <a:rPr lang="ru-RU" sz="1600" dirty="0">
                <a:latin typeface="+mj-lt"/>
              </a:rPr>
              <a:t> набор от общи </a:t>
            </a:r>
            <a:r>
              <a:rPr lang="ru-RU" sz="1600" dirty="0" err="1">
                <a:latin typeface="+mj-lt"/>
              </a:rPr>
              <a:t>думи</a:t>
            </a:r>
            <a:r>
              <a:rPr lang="ru-RU" sz="1600" dirty="0">
                <a:latin typeface="+mj-lt"/>
              </a:rPr>
              <a:t>, трудности в подбора на </a:t>
            </a:r>
            <a:r>
              <a:rPr lang="ru-RU" sz="1600" dirty="0" err="1">
                <a:latin typeface="+mj-lt"/>
              </a:rPr>
              <a:t>подходящи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думи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незряла</a:t>
            </a:r>
            <a:r>
              <a:rPr lang="ru-RU" sz="1600" dirty="0">
                <a:latin typeface="+mj-lt"/>
              </a:rPr>
              <a:t> структура на </a:t>
            </a:r>
            <a:r>
              <a:rPr lang="ru-RU" sz="1600" dirty="0" err="1">
                <a:latin typeface="+mj-lt"/>
              </a:rPr>
              <a:t>изречението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къси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изрази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синатктични</a:t>
            </a:r>
            <a:r>
              <a:rPr lang="ru-RU" sz="1600" dirty="0">
                <a:latin typeface="+mj-lt"/>
              </a:rPr>
              <a:t> грешки, </a:t>
            </a:r>
            <a:r>
              <a:rPr lang="ru-RU" sz="1600" dirty="0" err="1">
                <a:latin typeface="+mj-lt"/>
              </a:rPr>
              <a:t>неправилно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използване</a:t>
            </a:r>
            <a:r>
              <a:rPr lang="ru-RU" sz="1600" dirty="0">
                <a:latin typeface="+mj-lt"/>
              </a:rPr>
              <a:t> или </a:t>
            </a:r>
            <a:r>
              <a:rPr lang="ru-RU" sz="1600" dirty="0" err="1">
                <a:latin typeface="+mj-lt"/>
              </a:rPr>
              <a:t>изпускане</a:t>
            </a:r>
            <a:r>
              <a:rPr lang="ru-RU" sz="1600" dirty="0">
                <a:latin typeface="+mj-lt"/>
              </a:rPr>
              <a:t> на окончания и представки. </a:t>
            </a:r>
            <a:endParaRPr lang="bg-BG" sz="1600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Специфични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разстройства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развитието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речта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и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езика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22513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bg-BG" b="1" i="1" dirty="0" smtClean="0">
                <a:latin typeface="+mj-lt"/>
              </a:rPr>
              <a:t>Разстройства </a:t>
            </a:r>
            <a:r>
              <a:rPr lang="bg-BG" b="1" i="1" dirty="0">
                <a:latin typeface="+mj-lt"/>
              </a:rPr>
              <a:t>на </a:t>
            </a:r>
            <a:r>
              <a:rPr lang="bg-BG" b="1" i="1" dirty="0" err="1">
                <a:latin typeface="+mj-lt"/>
              </a:rPr>
              <a:t>рецептивната</a:t>
            </a:r>
            <a:r>
              <a:rPr lang="bg-BG" b="1" i="1" dirty="0">
                <a:latin typeface="+mj-lt"/>
              </a:rPr>
              <a:t> реч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Определение </a:t>
            </a:r>
            <a:r>
              <a:rPr lang="ru-RU" dirty="0">
                <a:latin typeface="+mj-lt"/>
              </a:rPr>
              <a:t>– специфично </a:t>
            </a:r>
            <a:r>
              <a:rPr lang="ru-RU" dirty="0" err="1">
                <a:latin typeface="+mj-lt"/>
              </a:rPr>
              <a:t>разстройство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, при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способността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разбира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езика</a:t>
            </a:r>
            <a:r>
              <a:rPr lang="ru-RU" dirty="0">
                <a:latin typeface="+mj-lt"/>
              </a:rPr>
              <a:t>, е под </a:t>
            </a:r>
            <a:r>
              <a:rPr lang="ru-RU" dirty="0" err="1">
                <a:latin typeface="+mj-lt"/>
              </a:rPr>
              <a:t>съответното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неговата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ниво</a:t>
            </a:r>
            <a:r>
              <a:rPr lang="ru-RU" dirty="0">
                <a:latin typeface="+mj-lt"/>
              </a:rPr>
              <a:t>. Почти </a:t>
            </a:r>
            <a:r>
              <a:rPr lang="ru-RU" dirty="0" err="1">
                <a:latin typeface="+mj-lt"/>
              </a:rPr>
              <a:t>във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всички</a:t>
            </a:r>
            <a:r>
              <a:rPr lang="ru-RU" dirty="0">
                <a:latin typeface="+mj-lt"/>
              </a:rPr>
              <a:t> случаи е нарушена и </a:t>
            </a:r>
            <a:r>
              <a:rPr lang="ru-RU" dirty="0" err="1">
                <a:latin typeface="+mj-lt"/>
              </a:rPr>
              <a:t>експресивната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налице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абнормности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изговарянето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звуци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Диагностика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характеризира</a:t>
            </a:r>
            <a:r>
              <a:rPr lang="ru-RU" dirty="0">
                <a:latin typeface="+mj-lt"/>
              </a:rPr>
              <a:t> се с </a:t>
            </a:r>
            <a:r>
              <a:rPr lang="ru-RU" dirty="0" err="1">
                <a:latin typeface="+mj-lt"/>
              </a:rPr>
              <a:t>неспособност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реагира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познати</a:t>
            </a:r>
            <a:r>
              <a:rPr lang="ru-RU" dirty="0">
                <a:latin typeface="+mj-lt"/>
              </a:rPr>
              <a:t> имена на 1 </a:t>
            </a:r>
            <a:r>
              <a:rPr lang="ru-RU" dirty="0" err="1">
                <a:latin typeface="+mj-lt"/>
              </a:rPr>
              <a:t>годишна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, да </a:t>
            </a:r>
            <a:r>
              <a:rPr lang="ru-RU" dirty="0" err="1">
                <a:latin typeface="+mj-lt"/>
              </a:rPr>
              <a:t>разпознае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няколко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обичайни</a:t>
            </a:r>
            <a:r>
              <a:rPr lang="ru-RU" dirty="0">
                <a:latin typeface="+mj-lt"/>
              </a:rPr>
              <a:t> предмета на година и половина, да </a:t>
            </a:r>
            <a:r>
              <a:rPr lang="ru-RU" dirty="0" err="1">
                <a:latin typeface="+mj-lt"/>
              </a:rPr>
              <a:t>изпълни</a:t>
            </a:r>
            <a:r>
              <a:rPr lang="ru-RU" dirty="0">
                <a:latin typeface="+mj-lt"/>
              </a:rPr>
              <a:t> прости общи </a:t>
            </a:r>
            <a:r>
              <a:rPr lang="ru-RU" dirty="0" smtClean="0">
                <a:latin typeface="+mj-lt"/>
              </a:rPr>
              <a:t>инструкции </a:t>
            </a:r>
            <a:r>
              <a:rPr lang="ru-RU" dirty="0">
                <a:latin typeface="+mj-lt"/>
              </a:rPr>
              <a:t>на 2 </a:t>
            </a:r>
            <a:r>
              <a:rPr lang="ru-RU" dirty="0" err="1">
                <a:latin typeface="+mj-lt"/>
              </a:rPr>
              <a:t>годишна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, а в </a:t>
            </a:r>
            <a:r>
              <a:rPr lang="ru-RU" dirty="0" err="1">
                <a:latin typeface="+mj-lt"/>
              </a:rPr>
              <a:t>по-късна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 и да </a:t>
            </a:r>
            <a:r>
              <a:rPr lang="ru-RU" dirty="0" err="1">
                <a:latin typeface="+mj-lt"/>
              </a:rPr>
              <a:t>разбира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тежест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закъснението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рецептивната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извън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рамките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нормата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съответната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умствена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възраст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Специфични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разстройства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развитието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речта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и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езика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74196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9" y="2248347"/>
            <a:ext cx="8568952" cy="434900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+mj-lt"/>
              </a:rPr>
              <a:t>Развитие </a:t>
            </a:r>
            <a:r>
              <a:rPr lang="ru-RU" b="1" dirty="0">
                <a:latin typeface="+mj-lt"/>
              </a:rPr>
              <a:t>на </a:t>
            </a:r>
            <a:r>
              <a:rPr lang="ru-RU" b="1" dirty="0" err="1">
                <a:latin typeface="+mj-lt"/>
              </a:rPr>
              <a:t>речта</a:t>
            </a:r>
            <a:r>
              <a:rPr lang="ru-RU" b="1" dirty="0">
                <a:latin typeface="+mj-lt"/>
              </a:rPr>
              <a:t> и </a:t>
            </a:r>
            <a:r>
              <a:rPr lang="ru-RU" b="1" dirty="0" err="1">
                <a:latin typeface="+mj-lt"/>
              </a:rPr>
              <a:t>езика</a:t>
            </a:r>
            <a:r>
              <a:rPr lang="ru-RU" b="1" dirty="0">
                <a:latin typeface="+mj-lt"/>
              </a:rPr>
              <a:t> при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със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слухова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загуба</a:t>
            </a:r>
            <a:r>
              <a:rPr lang="ru-RU" b="1" dirty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Качеството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запазените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слухови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възможности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осигурява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способността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диференцира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едни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звукове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речта</a:t>
            </a:r>
            <a:r>
              <a:rPr lang="ru-RU" dirty="0">
                <a:latin typeface="+mj-lt"/>
              </a:rPr>
              <a:t> на определено </a:t>
            </a:r>
            <a:r>
              <a:rPr lang="ru-RU" dirty="0" err="1">
                <a:latin typeface="+mj-lt"/>
              </a:rPr>
              <a:t>разстояние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ушната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мида</a:t>
            </a:r>
            <a:r>
              <a:rPr lang="ru-RU" dirty="0">
                <a:latin typeface="+mj-lt"/>
              </a:rPr>
              <a:t>. Обобщено </a:t>
            </a:r>
            <a:r>
              <a:rPr lang="ru-RU" dirty="0" err="1">
                <a:latin typeface="+mj-lt"/>
              </a:rPr>
              <a:t>спецификите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езиково-говорното</a:t>
            </a:r>
            <a:r>
              <a:rPr lang="ru-RU" dirty="0">
                <a:latin typeface="+mj-lt"/>
              </a:rPr>
              <a:t> развитие на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увреден</a:t>
            </a:r>
            <a:r>
              <a:rPr lang="ru-RU" dirty="0">
                <a:latin typeface="+mj-lt"/>
              </a:rPr>
              <a:t> слух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следните</a:t>
            </a:r>
            <a:r>
              <a:rPr lang="ru-RU" dirty="0">
                <a:latin typeface="+mj-lt"/>
              </a:rPr>
              <a:t>: 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</a:t>
            </a:r>
            <a:r>
              <a:rPr lang="ru-RU" dirty="0" err="1">
                <a:latin typeface="+mj-lt"/>
              </a:rPr>
              <a:t>Неправилно</a:t>
            </a:r>
            <a:r>
              <a:rPr lang="ru-RU" dirty="0">
                <a:latin typeface="+mj-lt"/>
              </a:rPr>
              <a:t> произношение на </a:t>
            </a:r>
            <a:r>
              <a:rPr lang="ru-RU" dirty="0" err="1">
                <a:latin typeface="+mj-lt"/>
              </a:rPr>
              <a:t>звуковете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>
                <a:latin typeface="+mj-lt"/>
              </a:rPr>
              <a:t>Ограничен и беден речников фонд; 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+mj-lt"/>
              </a:rPr>
              <a:t></a:t>
            </a:r>
            <a:r>
              <a:rPr lang="ru-RU" dirty="0" err="1">
                <a:latin typeface="+mj-lt"/>
              </a:rPr>
              <a:t>Недостатъчно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усвояване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звуковия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състав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изразява</a:t>
            </a:r>
            <a:r>
              <a:rPr lang="ru-RU" dirty="0">
                <a:latin typeface="+mj-lt"/>
              </a:rPr>
              <a:t> в неточно произношение и </a:t>
            </a:r>
            <a:r>
              <a:rPr lang="ru-RU" dirty="0" err="1">
                <a:latin typeface="+mj-lt"/>
              </a:rPr>
              <a:t>неправилно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изписване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>
                <a:latin typeface="+mj-lt"/>
              </a:rPr>
              <a:t>Неточно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неправилна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употреба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 err="1">
                <a:latin typeface="+mj-lt"/>
              </a:rPr>
              <a:t>Аграматизъм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неправилно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построяване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изреченията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неправилно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съгласуване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думите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изречението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>
                <a:latin typeface="+mj-lt"/>
              </a:rPr>
              <a:t>Ограничено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устната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</a:t>
            </a:r>
            <a:r>
              <a:rPr lang="ru-RU" dirty="0">
                <a:latin typeface="+mj-lt"/>
              </a:rPr>
              <a:t>Ограничено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прочетен</a:t>
            </a:r>
            <a:r>
              <a:rPr lang="ru-RU" dirty="0">
                <a:latin typeface="+mj-lt"/>
              </a:rPr>
              <a:t> текст. 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резултат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това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слабочуващите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могат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обучението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трудности в </a:t>
            </a:r>
            <a:r>
              <a:rPr lang="ru-RU" dirty="0" err="1">
                <a:latin typeface="+mj-lt"/>
              </a:rPr>
              <a:t>овладяване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уменията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четене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писане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специфични</a:t>
            </a:r>
            <a:r>
              <a:rPr lang="ru-RU" dirty="0">
                <a:latin typeface="+mj-lt"/>
              </a:rPr>
              <a:t> грешки при </a:t>
            </a:r>
            <a:r>
              <a:rPr lang="ru-RU" dirty="0" err="1">
                <a:latin typeface="+mj-lt"/>
              </a:rPr>
              <a:t>диктовките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самостоятелната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писмена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реч</a:t>
            </a:r>
            <a:r>
              <a:rPr lang="ru-RU" dirty="0">
                <a:latin typeface="+mj-lt"/>
              </a:rPr>
              <a:t>, трудности в </a:t>
            </a:r>
            <a:r>
              <a:rPr lang="ru-RU" dirty="0" err="1">
                <a:latin typeface="+mj-lt"/>
              </a:rPr>
              <a:t>разбирането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обясненията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учителите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Специфични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разстройства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развитието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на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речта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и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езика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129091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+mj-lt"/>
              </a:rPr>
              <a:t>Децата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нужди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телесни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увреди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обект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науката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соматопедия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с </a:t>
            </a:r>
            <a:r>
              <a:rPr lang="ru-RU" b="1" dirty="0" err="1">
                <a:latin typeface="+mj-lt"/>
              </a:rPr>
              <a:t>детска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церебрална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парализа</a:t>
            </a:r>
            <a:r>
              <a:rPr lang="ru-RU" b="1" dirty="0">
                <a:latin typeface="+mj-lt"/>
              </a:rPr>
              <a:t> (ДЦП)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При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с ДЦП, </a:t>
            </a:r>
            <a:r>
              <a:rPr lang="ru-RU" dirty="0" err="1">
                <a:latin typeface="+mj-lt"/>
              </a:rPr>
              <a:t>първичната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увреда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висшите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корови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фукции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съпътстващите</a:t>
            </a:r>
            <a:r>
              <a:rPr lang="ru-RU" dirty="0">
                <a:latin typeface="+mj-lt"/>
              </a:rPr>
              <a:t> я </a:t>
            </a:r>
            <a:r>
              <a:rPr lang="ru-RU" dirty="0" err="1">
                <a:latin typeface="+mj-lt"/>
              </a:rPr>
              <a:t>двигателни</a:t>
            </a:r>
            <a:r>
              <a:rPr lang="ru-RU" dirty="0">
                <a:latin typeface="+mj-lt"/>
              </a:rPr>
              <a:t> нарушения, е </a:t>
            </a:r>
            <a:r>
              <a:rPr lang="ru-RU" dirty="0" err="1">
                <a:latin typeface="+mj-lt"/>
              </a:rPr>
              <a:t>една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основните</a:t>
            </a:r>
            <a:r>
              <a:rPr lang="ru-RU" dirty="0">
                <a:latin typeface="+mj-lt"/>
              </a:rPr>
              <a:t> причини за затруднено </a:t>
            </a:r>
            <a:r>
              <a:rPr lang="ru-RU" dirty="0" err="1">
                <a:latin typeface="+mj-lt"/>
              </a:rPr>
              <a:t>овладяване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учебния</a:t>
            </a:r>
            <a:r>
              <a:rPr lang="ru-RU" dirty="0">
                <a:latin typeface="+mj-lt"/>
              </a:rPr>
              <a:t> материал. Много </a:t>
            </a:r>
            <a:r>
              <a:rPr lang="ru-RU" dirty="0" err="1">
                <a:latin typeface="+mj-lt"/>
              </a:rPr>
              <a:t>често</a:t>
            </a:r>
            <a:r>
              <a:rPr lang="ru-RU" dirty="0">
                <a:latin typeface="+mj-lt"/>
              </a:rPr>
              <a:t> при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наблюдава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недостатъчна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способност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слушане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мислене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четене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писане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извършване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аритметични</a:t>
            </a:r>
            <a:r>
              <a:rPr lang="ru-RU" dirty="0">
                <a:latin typeface="+mj-lt"/>
              </a:rPr>
              <a:t> действия. </a:t>
            </a: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При работа с </a:t>
            </a:r>
            <a:r>
              <a:rPr lang="ru-RU" b="1" dirty="0" err="1">
                <a:latin typeface="+mj-lt"/>
              </a:rPr>
              <a:t>деца</a:t>
            </a:r>
            <a:r>
              <a:rPr lang="ru-RU" b="1" dirty="0">
                <a:latin typeface="+mj-lt"/>
              </a:rPr>
              <a:t> с </a:t>
            </a:r>
            <a:r>
              <a:rPr lang="ru-RU" b="1" dirty="0" err="1">
                <a:latin typeface="+mj-lt"/>
              </a:rPr>
              <a:t>различни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форми</a:t>
            </a:r>
            <a:r>
              <a:rPr lang="ru-RU" b="1" dirty="0">
                <a:latin typeface="+mj-lt"/>
              </a:rPr>
              <a:t> на </a:t>
            </a:r>
            <a:r>
              <a:rPr lang="ru-RU" b="1" dirty="0" err="1">
                <a:latin typeface="+mj-lt"/>
              </a:rPr>
              <a:t>церебрална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парализа</a:t>
            </a:r>
            <a:r>
              <a:rPr lang="ru-RU" b="1" dirty="0">
                <a:latin typeface="+mj-lt"/>
              </a:rPr>
              <a:t> се </a:t>
            </a:r>
            <a:r>
              <a:rPr lang="ru-RU" b="1" dirty="0" err="1">
                <a:latin typeface="+mj-lt"/>
              </a:rPr>
              <a:t>наблюдават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следните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обучителни</a:t>
            </a:r>
            <a:r>
              <a:rPr lang="ru-RU" b="1" dirty="0">
                <a:latin typeface="+mj-lt"/>
              </a:rPr>
              <a:t> трудности: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Спастична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дипареза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добро </a:t>
            </a:r>
            <a:r>
              <a:rPr lang="ru-RU" dirty="0" err="1">
                <a:latin typeface="+mj-lt"/>
              </a:rPr>
              <a:t>вербално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мислене</a:t>
            </a:r>
            <a:r>
              <a:rPr lang="ru-RU" dirty="0">
                <a:latin typeface="+mj-lt"/>
              </a:rPr>
              <a:t>, концентрация, </a:t>
            </a:r>
            <a:r>
              <a:rPr lang="ru-RU" dirty="0" err="1">
                <a:latin typeface="+mj-lt"/>
              </a:rPr>
              <a:t>устойчивост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памет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цяло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в норма за </a:t>
            </a:r>
            <a:r>
              <a:rPr lang="ru-RU" dirty="0" err="1">
                <a:latin typeface="+mj-lt"/>
              </a:rPr>
              <a:t>възрастта</a:t>
            </a:r>
            <a:r>
              <a:rPr lang="ru-RU" dirty="0">
                <a:latin typeface="+mj-lt"/>
              </a:rPr>
              <a:t>. При </a:t>
            </a:r>
            <a:r>
              <a:rPr lang="ru-RU" dirty="0" err="1">
                <a:latin typeface="+mj-lt"/>
              </a:rPr>
              <a:t>тях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трудностите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идват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пространствените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представи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нарушената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фина</a:t>
            </a:r>
            <a:r>
              <a:rPr lang="ru-RU" dirty="0">
                <a:latin typeface="+mj-lt"/>
              </a:rPr>
              <a:t> моторика. </a:t>
            </a:r>
          </a:p>
          <a:p>
            <a:pPr marL="0" indent="0" algn="just">
              <a:buNone/>
            </a:pPr>
            <a:r>
              <a:rPr lang="ru-RU" dirty="0" err="1">
                <a:latin typeface="+mj-lt"/>
              </a:rPr>
              <a:t>Х</a:t>
            </a:r>
            <a:r>
              <a:rPr lang="ru-RU" b="1" dirty="0" err="1">
                <a:latin typeface="+mj-lt"/>
              </a:rPr>
              <a:t>иперкинетична</a:t>
            </a:r>
            <a:r>
              <a:rPr lang="ru-RU" b="1" dirty="0">
                <a:latin typeface="+mj-lt"/>
              </a:rPr>
              <a:t> форма на </a:t>
            </a:r>
            <a:r>
              <a:rPr lang="ru-RU" b="1" dirty="0" err="1">
                <a:latin typeface="+mj-lt"/>
              </a:rPr>
              <a:t>церебрална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парализа</a:t>
            </a:r>
            <a:r>
              <a:rPr lang="ru-RU" b="1" dirty="0">
                <a:latin typeface="+mj-lt"/>
              </a:rPr>
              <a:t> – </a:t>
            </a:r>
            <a:r>
              <a:rPr lang="ru-RU" dirty="0">
                <a:latin typeface="+mj-lt"/>
              </a:rPr>
              <a:t>затруднена </a:t>
            </a:r>
            <a:r>
              <a:rPr lang="ru-RU" dirty="0" err="1">
                <a:latin typeface="+mj-lt"/>
              </a:rPr>
              <a:t>зрително-моторна</a:t>
            </a:r>
            <a:r>
              <a:rPr lang="ru-RU" dirty="0">
                <a:latin typeface="+mj-lt"/>
              </a:rPr>
              <a:t> координация, </a:t>
            </a:r>
            <a:r>
              <a:rPr lang="ru-RU" dirty="0" err="1">
                <a:latin typeface="+mj-lt"/>
              </a:rPr>
              <a:t>забавена</a:t>
            </a:r>
            <a:r>
              <a:rPr lang="ru-RU" dirty="0">
                <a:latin typeface="+mj-lt"/>
              </a:rPr>
              <a:t> психомоторика, трудна концентрация и </a:t>
            </a:r>
            <a:r>
              <a:rPr lang="ru-RU" dirty="0" err="1">
                <a:latin typeface="+mj-lt"/>
              </a:rPr>
              <a:t>устойчивост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, нарушения на </a:t>
            </a:r>
            <a:r>
              <a:rPr lang="ru-RU" dirty="0" err="1">
                <a:latin typeface="+mj-lt"/>
              </a:rPr>
              <a:t>езиковото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говорното</a:t>
            </a:r>
            <a:r>
              <a:rPr lang="ru-RU" dirty="0">
                <a:latin typeface="+mj-lt"/>
              </a:rPr>
              <a:t> развитие.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 smtClean="0">
                <a:latin typeface="Calibri"/>
              </a:rPr>
              <a:t>Физически </a:t>
            </a:r>
            <a:r>
              <a:rPr lang="ru-RU" sz="1800" b="1" i="1" dirty="0" err="1">
                <a:latin typeface="Calibri"/>
              </a:rPr>
              <a:t>увреждания</a:t>
            </a:r>
            <a:r>
              <a:rPr lang="ru-RU" sz="1800" b="1" i="1" dirty="0">
                <a:latin typeface="Calibri"/>
              </a:rPr>
              <a:t> (</a:t>
            </a:r>
            <a:r>
              <a:rPr lang="ru-RU" sz="1800" b="1" i="1" dirty="0" err="1">
                <a:latin typeface="Calibri"/>
              </a:rPr>
              <a:t>Детска</a:t>
            </a:r>
            <a:r>
              <a:rPr lang="ru-RU" sz="1800" b="1" i="1" dirty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церебрална</a:t>
            </a:r>
            <a:r>
              <a:rPr lang="ru-RU" sz="1800" b="1" i="1" dirty="0">
                <a:latin typeface="Calibri"/>
              </a:rPr>
              <a:t> </a:t>
            </a:r>
            <a:r>
              <a:rPr lang="ru-RU" sz="1800" b="1" i="1" dirty="0" err="1">
                <a:latin typeface="Calibri"/>
              </a:rPr>
              <a:t>парализа</a:t>
            </a:r>
            <a:r>
              <a:rPr lang="ru-RU" sz="1800" b="1" i="1" dirty="0"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535648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Атаксична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>
                <a:latin typeface="+mj-lt"/>
              </a:rPr>
              <a:t>форма на ЦП – </a:t>
            </a:r>
            <a:r>
              <a:rPr lang="ru-RU" dirty="0" err="1">
                <a:latin typeface="+mj-lt"/>
              </a:rPr>
              <a:t>невъзможност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преценка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силата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посоката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движенията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диспраксия</a:t>
            </a:r>
            <a:r>
              <a:rPr lang="ru-RU" dirty="0">
                <a:latin typeface="+mj-lt"/>
              </a:rPr>
              <a:t>, затруднена </a:t>
            </a:r>
            <a:r>
              <a:rPr lang="ru-RU" dirty="0" err="1">
                <a:latin typeface="+mj-lt"/>
              </a:rPr>
              <a:t>фина</a:t>
            </a:r>
            <a:r>
              <a:rPr lang="ru-RU" dirty="0">
                <a:latin typeface="+mj-lt"/>
              </a:rPr>
              <a:t> моторика. </a:t>
            </a:r>
            <a:r>
              <a:rPr lang="ru-RU" dirty="0" err="1">
                <a:latin typeface="+mj-lt"/>
              </a:rPr>
              <a:t>Паметта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варират</a:t>
            </a:r>
            <a:r>
              <a:rPr lang="ru-RU" dirty="0">
                <a:latin typeface="+mj-lt"/>
              </a:rPr>
              <a:t> по отношение на </a:t>
            </a:r>
            <a:r>
              <a:rPr lang="ru-RU" dirty="0" err="1">
                <a:latin typeface="+mj-lt"/>
              </a:rPr>
              <a:t>нормата</a:t>
            </a:r>
            <a:r>
              <a:rPr lang="ru-RU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Квадрипареза</a:t>
            </a:r>
            <a:r>
              <a:rPr lang="ru-RU" b="1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тези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деца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силно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ограничени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двигателните</a:t>
            </a:r>
            <a:r>
              <a:rPr lang="ru-RU" dirty="0">
                <a:latin typeface="+mj-lt"/>
              </a:rPr>
              <a:t> си </a:t>
            </a:r>
            <a:r>
              <a:rPr lang="ru-RU" dirty="0" err="1">
                <a:latin typeface="+mj-lt"/>
              </a:rPr>
              <a:t>възможности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поради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писането</a:t>
            </a:r>
            <a:r>
              <a:rPr lang="ru-RU" dirty="0">
                <a:latin typeface="+mj-lt"/>
              </a:rPr>
              <a:t> им с </a:t>
            </a:r>
            <a:r>
              <a:rPr lang="ru-RU" dirty="0" err="1">
                <a:latin typeface="+mj-lt"/>
              </a:rPr>
              <a:t>ръка</a:t>
            </a:r>
            <a:r>
              <a:rPr lang="ru-RU" dirty="0">
                <a:latin typeface="+mj-lt"/>
              </a:rPr>
              <a:t> е ограничено. Затруднения: </a:t>
            </a:r>
            <a:r>
              <a:rPr lang="ru-RU" dirty="0" err="1">
                <a:latin typeface="+mj-lt"/>
              </a:rPr>
              <a:t>забавена</a:t>
            </a:r>
            <a:r>
              <a:rPr lang="ru-RU" dirty="0">
                <a:latin typeface="+mj-lt"/>
              </a:rPr>
              <a:t> психомоторика, </a:t>
            </a:r>
            <a:r>
              <a:rPr lang="ru-RU" dirty="0" err="1">
                <a:latin typeface="+mj-lt"/>
              </a:rPr>
              <a:t>лесна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уморяемост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неизградена</a:t>
            </a:r>
            <a:r>
              <a:rPr lang="ru-RU" dirty="0">
                <a:latin typeface="+mj-lt"/>
              </a:rPr>
              <a:t> схема на </a:t>
            </a:r>
            <a:r>
              <a:rPr lang="ru-RU" dirty="0" err="1">
                <a:latin typeface="+mj-lt"/>
              </a:rPr>
              <a:t>тялото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пространствени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речеви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езикови</a:t>
            </a:r>
            <a:r>
              <a:rPr lang="ru-RU" dirty="0">
                <a:latin typeface="+mj-lt"/>
              </a:rPr>
              <a:t> нарушения, нарушения в </a:t>
            </a:r>
            <a:r>
              <a:rPr lang="ru-RU" dirty="0" err="1">
                <a:latin typeface="+mj-lt"/>
              </a:rPr>
              <a:t>компонентите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. </a:t>
            </a:r>
            <a:endParaRPr lang="bg-BG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b="1" dirty="0">
                <a:solidFill>
                  <a:srgbClr val="895D1D"/>
                </a:solidFill>
                <a:latin typeface="Calibri"/>
              </a:rPr>
              <a:t>ВИДОВЕ СПЕЦИАЛНИ ОБРАЗОВАТЕЛНИ ПОТРЕБНОСТИ</a:t>
            </a:r>
            <a:r>
              <a:rPr lang="bg-BG" sz="6000" dirty="0">
                <a:solidFill>
                  <a:srgbClr val="000000"/>
                </a:solidFill>
                <a:latin typeface="Calibri"/>
              </a:rPr>
              <a:t/>
            </a:r>
            <a:br>
              <a:rPr lang="bg-BG" sz="6000" dirty="0">
                <a:solidFill>
                  <a:srgbClr val="000000"/>
                </a:solidFill>
                <a:latin typeface="Calibri"/>
              </a:rPr>
            </a:b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Физически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увреждания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(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Детска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церебрална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 </a:t>
            </a:r>
            <a:r>
              <a:rPr lang="ru-RU" sz="1800" b="1" i="1" dirty="0" err="1">
                <a:solidFill>
                  <a:srgbClr val="895D1D"/>
                </a:solidFill>
                <a:latin typeface="Calibri"/>
              </a:rPr>
              <a:t>парализа</a:t>
            </a:r>
            <a:r>
              <a:rPr lang="ru-RU" sz="1800" b="1" i="1" dirty="0">
                <a:solidFill>
                  <a:srgbClr val="895D1D"/>
                </a:solidFill>
                <a:latin typeface="Calibri"/>
              </a:rPr>
              <a:t>)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839151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Няколко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практични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съвета</a:t>
            </a:r>
            <a:r>
              <a:rPr lang="ru-RU" b="1" dirty="0">
                <a:latin typeface="+mj-lt"/>
              </a:rPr>
              <a:t> как УЧИТЕЛИТЕ да </a:t>
            </a:r>
            <a:r>
              <a:rPr lang="ru-RU" b="1" dirty="0" err="1">
                <a:latin typeface="+mj-lt"/>
              </a:rPr>
              <a:t>бъдат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полезни</a:t>
            </a:r>
            <a:r>
              <a:rPr lang="ru-RU" b="1" dirty="0">
                <a:latin typeface="+mj-lt"/>
              </a:rPr>
              <a:t>: </a:t>
            </a: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bg-BG" sz="1800" dirty="0">
                <a:latin typeface="+mj-lt"/>
              </a:rPr>
              <a:t> </a:t>
            </a:r>
            <a:r>
              <a:rPr lang="bg-BG" b="1" dirty="0">
                <a:latin typeface="+mj-lt"/>
              </a:rPr>
              <a:t>Проявявайте търпение. </a:t>
            </a:r>
            <a:endParaRPr lang="bg-BG" dirty="0">
              <a:latin typeface="+mj-lt"/>
            </a:endParaRP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Подберете </a:t>
            </a:r>
            <a:r>
              <a:rPr lang="ru-RU" b="1" dirty="0" err="1">
                <a:latin typeface="+mj-lt"/>
              </a:rPr>
              <a:t>мястото</a:t>
            </a:r>
            <a:r>
              <a:rPr lang="ru-RU" b="1" dirty="0">
                <a:latin typeface="+mj-lt"/>
              </a:rPr>
              <a:t> в </a:t>
            </a:r>
            <a:r>
              <a:rPr lang="ru-RU" b="1" dirty="0" err="1">
                <a:latin typeface="+mj-lt"/>
              </a:rPr>
              <a:t>класната</a:t>
            </a:r>
            <a:r>
              <a:rPr lang="ru-RU" b="1" dirty="0">
                <a:latin typeface="+mj-lt"/>
              </a:rPr>
              <a:t> стая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така</a:t>
            </a:r>
            <a:r>
              <a:rPr lang="ru-RU" dirty="0">
                <a:latin typeface="+mj-lt"/>
              </a:rPr>
              <a:t> че да </a:t>
            </a:r>
            <a:r>
              <a:rPr lang="ru-RU" b="1" dirty="0" err="1">
                <a:latin typeface="+mj-lt"/>
              </a:rPr>
              <a:t>помага</a:t>
            </a:r>
            <a:r>
              <a:rPr lang="ru-RU" b="1" dirty="0">
                <a:latin typeface="+mj-lt"/>
              </a:rPr>
              <a:t>, а не да </a:t>
            </a:r>
            <a:r>
              <a:rPr lang="ru-RU" b="1" dirty="0" err="1">
                <a:latin typeface="+mj-lt"/>
              </a:rPr>
              <a:t>отклонява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от работа </a:t>
            </a:r>
            <a:r>
              <a:rPr lang="ru-RU" dirty="0" smtClean="0">
                <a:latin typeface="+mj-lt"/>
              </a:rPr>
              <a:t>ученика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СОП.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>
                <a:latin typeface="+mj-lt"/>
              </a:rPr>
              <a:t>Дайте </a:t>
            </a:r>
            <a:r>
              <a:rPr lang="ru-RU" dirty="0" err="1">
                <a:latin typeface="+mj-lt"/>
              </a:rPr>
              <a:t>възможност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СОП да </a:t>
            </a:r>
            <a:r>
              <a:rPr lang="ru-RU" dirty="0" err="1">
                <a:latin typeface="+mj-lt"/>
              </a:rPr>
              <a:t>работи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друго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класа</a:t>
            </a:r>
            <a:r>
              <a:rPr lang="ru-RU" dirty="0">
                <a:latin typeface="+mj-lt"/>
              </a:rPr>
              <a:t>, за да </a:t>
            </a:r>
            <a:r>
              <a:rPr lang="ru-RU" dirty="0" err="1">
                <a:latin typeface="+mj-lt"/>
              </a:rPr>
              <a:t>развива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уменията</a:t>
            </a:r>
            <a:r>
              <a:rPr lang="ru-RU" dirty="0">
                <a:latin typeface="+mj-lt"/>
              </a:rPr>
              <a:t> си за </a:t>
            </a:r>
            <a:r>
              <a:rPr lang="ru-RU" b="1" dirty="0" err="1">
                <a:latin typeface="+mj-lt"/>
              </a:rPr>
              <a:t>сътрудничество</a:t>
            </a:r>
            <a:r>
              <a:rPr lang="ru-RU" b="1" dirty="0">
                <a:latin typeface="+mj-lt"/>
              </a:rPr>
              <a:t>. </a:t>
            </a:r>
            <a:r>
              <a:rPr lang="ru-RU" dirty="0">
                <a:latin typeface="+mj-lt"/>
              </a:rPr>
              <a:t>Привлечете </a:t>
            </a:r>
            <a:r>
              <a:rPr lang="ru-RU" dirty="0" err="1">
                <a:latin typeface="+mj-lt"/>
              </a:rPr>
              <a:t>вниманието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/ученика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СОП. </a:t>
            </a:r>
            <a:r>
              <a:rPr lang="ru-RU" dirty="0" err="1">
                <a:latin typeface="+mj-lt"/>
              </a:rPr>
              <a:t>Говорете</a:t>
            </a:r>
            <a:r>
              <a:rPr lang="ru-RU" dirty="0">
                <a:latin typeface="+mj-lt"/>
              </a:rPr>
              <a:t> </a:t>
            </a:r>
            <a:r>
              <a:rPr lang="ru-RU" b="1" dirty="0">
                <a:latin typeface="+mj-lt"/>
              </a:rPr>
              <a:t>кратко </a:t>
            </a:r>
            <a:r>
              <a:rPr lang="ru-RU" dirty="0">
                <a:latin typeface="+mj-lt"/>
              </a:rPr>
              <a:t>и </a:t>
            </a:r>
            <a:r>
              <a:rPr lang="ru-RU" b="1" dirty="0">
                <a:latin typeface="+mj-lt"/>
              </a:rPr>
              <a:t>ясно, </a:t>
            </a:r>
            <a:r>
              <a:rPr lang="ru-RU" dirty="0">
                <a:latin typeface="+mj-lt"/>
              </a:rPr>
              <a:t>с лице </a:t>
            </a:r>
            <a:r>
              <a:rPr lang="ru-RU" dirty="0" err="1">
                <a:latin typeface="+mj-lt"/>
              </a:rPr>
              <a:t>към</a:t>
            </a:r>
            <a:r>
              <a:rPr lang="ru-RU" dirty="0">
                <a:latin typeface="+mj-lt"/>
              </a:rPr>
              <a:t> ученика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СОП.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Осигурете</a:t>
            </a:r>
            <a:r>
              <a:rPr lang="ru-RU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достатъчно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време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за </a:t>
            </a:r>
            <a:r>
              <a:rPr lang="ru-RU" dirty="0" err="1">
                <a:latin typeface="+mj-lt"/>
              </a:rPr>
              <a:t>изпълнението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поставената</a:t>
            </a:r>
            <a:r>
              <a:rPr lang="ru-RU" dirty="0">
                <a:latin typeface="+mj-lt"/>
              </a:rPr>
              <a:t> задача;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Бъдете</a:t>
            </a:r>
            <a:r>
              <a:rPr lang="ru-RU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креативни</a:t>
            </a:r>
            <a:r>
              <a:rPr lang="ru-RU" b="1" dirty="0">
                <a:latin typeface="+mj-lt"/>
              </a:rPr>
              <a:t>, </a:t>
            </a:r>
            <a:r>
              <a:rPr lang="ru-RU" b="1" dirty="0" err="1">
                <a:latin typeface="+mj-lt"/>
              </a:rPr>
              <a:t>грижовни</a:t>
            </a:r>
            <a:r>
              <a:rPr lang="ru-RU" b="1" dirty="0">
                <a:latin typeface="+mj-lt"/>
              </a:rPr>
              <a:t>, добре </a:t>
            </a:r>
            <a:r>
              <a:rPr lang="ru-RU" b="1" dirty="0" err="1">
                <a:latin typeface="+mj-lt"/>
              </a:rPr>
              <a:t>организирани</a:t>
            </a:r>
            <a:r>
              <a:rPr lang="ru-RU" dirty="0">
                <a:latin typeface="+mj-lt"/>
              </a:rPr>
              <a:t>; </a:t>
            </a:r>
            <a:r>
              <a:rPr lang="ru-RU" dirty="0" err="1">
                <a:latin typeface="+mj-lt"/>
              </a:rPr>
              <a:t>Търсете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алтернативни</a:t>
            </a:r>
            <a:r>
              <a:rPr lang="ru-RU" dirty="0">
                <a:latin typeface="+mj-lt"/>
              </a:rPr>
              <a:t> начини за обучение; </a:t>
            </a:r>
          </a:p>
          <a:p>
            <a:pPr marL="0" indent="0" algn="just">
              <a:buNone/>
            </a:pPr>
            <a:r>
              <a:rPr lang="ru-RU" sz="1800" dirty="0">
                <a:latin typeface="+mj-lt"/>
              </a:rPr>
              <a:t> </a:t>
            </a:r>
            <a:r>
              <a:rPr lang="ru-RU" dirty="0" err="1">
                <a:latin typeface="+mj-lt"/>
              </a:rPr>
              <a:t>Консултирайте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специалисти</a:t>
            </a:r>
            <a:r>
              <a:rPr lang="ru-RU" dirty="0">
                <a:latin typeface="+mj-lt"/>
              </a:rPr>
              <a:t> – логопед, психолог, </a:t>
            </a:r>
            <a:r>
              <a:rPr lang="ru-RU" dirty="0" err="1">
                <a:latin typeface="+mj-lt"/>
              </a:rPr>
              <a:t>специален</a:t>
            </a:r>
            <a:r>
              <a:rPr lang="ru-RU" dirty="0">
                <a:latin typeface="+mj-lt"/>
              </a:rPr>
              <a:t> педагог.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65366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2600" b="1" dirty="0" err="1" smtClean="0">
                <a:latin typeface="+mj-lt"/>
              </a:rPr>
              <a:t>Няколко</a:t>
            </a:r>
            <a:r>
              <a:rPr lang="ru-RU" sz="2600" b="1" dirty="0" smtClean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практични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съвета</a:t>
            </a:r>
            <a:r>
              <a:rPr lang="ru-RU" sz="2600" b="1" dirty="0">
                <a:latin typeface="+mj-lt"/>
              </a:rPr>
              <a:t> и за </a:t>
            </a:r>
            <a:r>
              <a:rPr lang="ru-RU" sz="2600" b="1" dirty="0" err="1">
                <a:latin typeface="+mj-lt"/>
              </a:rPr>
              <a:t>това</a:t>
            </a:r>
            <a:r>
              <a:rPr lang="ru-RU" sz="2600" b="1" dirty="0">
                <a:latin typeface="+mj-lt"/>
              </a:rPr>
              <a:t> как РОДИТЕЛИТЕ да </a:t>
            </a:r>
            <a:r>
              <a:rPr lang="ru-RU" sz="2600" b="1" dirty="0" err="1">
                <a:latin typeface="+mj-lt"/>
              </a:rPr>
              <a:t>бъдат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полезни</a:t>
            </a:r>
            <a:r>
              <a:rPr lang="ru-RU" sz="2600" b="1" dirty="0">
                <a:latin typeface="+mj-lt"/>
              </a:rPr>
              <a:t> </a:t>
            </a:r>
            <a:endParaRPr lang="ru-RU" sz="2600" dirty="0">
              <a:latin typeface="+mj-lt"/>
            </a:endParaRP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Не </a:t>
            </a:r>
            <a:r>
              <a:rPr lang="ru-RU" sz="2600" dirty="0" err="1">
                <a:latin typeface="+mj-lt"/>
              </a:rPr>
              <a:t>поставяйте</a:t>
            </a:r>
            <a:r>
              <a:rPr lang="ru-RU" sz="2600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етикети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на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b="1" dirty="0" err="1">
                <a:latin typeface="+mj-lt"/>
              </a:rPr>
              <a:t>Окуражавайте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 – </a:t>
            </a:r>
            <a:r>
              <a:rPr lang="ru-RU" sz="2600" dirty="0" err="1">
                <a:latin typeface="+mj-lt"/>
              </a:rPr>
              <a:t>отбелязавйте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успехите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му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насърчавайте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го</a:t>
            </a:r>
            <a:r>
              <a:rPr lang="ru-RU" sz="26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b="1" dirty="0" err="1">
                <a:latin typeface="+mj-lt"/>
              </a:rPr>
              <a:t>Помагайте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dirty="0">
                <a:latin typeface="+mj-lt"/>
              </a:rPr>
              <a:t>на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 </a:t>
            </a:r>
            <a:r>
              <a:rPr lang="ru-RU" sz="2600" dirty="0" err="1">
                <a:latin typeface="+mj-lt"/>
              </a:rPr>
              <a:t>според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нуждите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му</a:t>
            </a:r>
            <a:r>
              <a:rPr lang="ru-RU" sz="2600" dirty="0">
                <a:latin typeface="+mj-lt"/>
              </a:rPr>
              <a:t> – не </a:t>
            </a:r>
            <a:r>
              <a:rPr lang="ru-RU" sz="2600" dirty="0" err="1">
                <a:latin typeface="+mj-lt"/>
              </a:rPr>
              <a:t>го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сравнявайте</a:t>
            </a:r>
            <a:r>
              <a:rPr lang="ru-RU" sz="2600" dirty="0">
                <a:latin typeface="+mj-lt"/>
              </a:rPr>
              <a:t> с </a:t>
            </a:r>
            <a:r>
              <a:rPr lang="ru-RU" sz="2600" dirty="0" err="1">
                <a:latin typeface="+mj-lt"/>
              </a:rPr>
              <a:t>други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деца</a:t>
            </a:r>
            <a:r>
              <a:rPr lang="ru-RU" sz="26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dirty="0" err="1">
                <a:latin typeface="+mj-lt"/>
              </a:rPr>
              <a:t>Подпомагайте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обучението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Вашето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дете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като</a:t>
            </a:r>
            <a:r>
              <a:rPr lang="ru-RU" sz="2600" dirty="0">
                <a:latin typeface="+mj-lt"/>
              </a:rPr>
              <a:t> се </a:t>
            </a:r>
            <a:r>
              <a:rPr lang="ru-RU" sz="2600" dirty="0" err="1">
                <a:latin typeface="+mj-lt"/>
              </a:rPr>
              <a:t>съобразявате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със</a:t>
            </a:r>
            <a:r>
              <a:rPr lang="ru-RU" sz="2600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собствения</a:t>
            </a:r>
            <a:r>
              <a:rPr lang="ru-RU" sz="2600" b="1" dirty="0">
                <a:latin typeface="+mj-lt"/>
              </a:rPr>
              <a:t> </a:t>
            </a:r>
            <a:r>
              <a:rPr lang="ru-RU" sz="2600" b="1" dirty="0" err="1">
                <a:latin typeface="+mj-lt"/>
              </a:rPr>
              <a:t>му</a:t>
            </a:r>
            <a:r>
              <a:rPr lang="ru-RU" sz="2600" b="1" dirty="0">
                <a:latin typeface="+mj-lt"/>
              </a:rPr>
              <a:t> темп </a:t>
            </a:r>
            <a:r>
              <a:rPr lang="ru-RU" sz="2600" dirty="0">
                <a:latin typeface="+mj-lt"/>
              </a:rPr>
              <a:t>на работа;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b="1" dirty="0">
                <a:latin typeface="+mj-lt"/>
              </a:rPr>
              <a:t>Не налагайте </a:t>
            </a:r>
            <a:r>
              <a:rPr lang="ru-RU" sz="2600" dirty="0" err="1">
                <a:latin typeface="+mj-lt"/>
              </a:rPr>
              <a:t>Вашите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стандарти</a:t>
            </a:r>
            <a:r>
              <a:rPr lang="ru-RU" sz="2600" dirty="0">
                <a:latin typeface="+mj-lt"/>
              </a:rPr>
              <a:t> – </a:t>
            </a:r>
            <a:r>
              <a:rPr lang="ru-RU" sz="2600" dirty="0" err="1">
                <a:latin typeface="+mj-lt"/>
              </a:rPr>
              <a:t>съобразявайте</a:t>
            </a:r>
            <a:r>
              <a:rPr lang="ru-RU" sz="2600" dirty="0">
                <a:latin typeface="+mj-lt"/>
              </a:rPr>
              <a:t> се с </a:t>
            </a:r>
            <a:r>
              <a:rPr lang="ru-RU" sz="2600" dirty="0" err="1">
                <a:latin typeface="+mj-lt"/>
              </a:rPr>
              <a:t>неговите</a:t>
            </a:r>
            <a:r>
              <a:rPr lang="ru-RU" sz="2600" dirty="0">
                <a:latin typeface="+mj-lt"/>
              </a:rPr>
              <a:t> способности;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dirty="0" err="1">
                <a:latin typeface="+mj-lt"/>
              </a:rPr>
              <a:t>Помогнете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 да научи </a:t>
            </a:r>
            <a:r>
              <a:rPr lang="ru-RU" sz="2600" b="1" dirty="0">
                <a:latin typeface="+mj-lt"/>
              </a:rPr>
              <a:t>стратегии, </a:t>
            </a:r>
            <a:r>
              <a:rPr lang="ru-RU" sz="2600" dirty="0" err="1">
                <a:latin typeface="+mj-lt"/>
              </a:rPr>
              <a:t>които</a:t>
            </a:r>
            <a:r>
              <a:rPr lang="ru-RU" sz="2600" dirty="0">
                <a:latin typeface="+mj-lt"/>
              </a:rPr>
              <a:t> да </a:t>
            </a:r>
            <a:r>
              <a:rPr lang="ru-RU" sz="2600" dirty="0" err="1">
                <a:latin typeface="+mj-lt"/>
              </a:rPr>
              <a:t>го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поддържат</a:t>
            </a:r>
            <a:r>
              <a:rPr lang="ru-RU" sz="2600" dirty="0">
                <a:latin typeface="+mj-lt"/>
              </a:rPr>
              <a:t> в </a:t>
            </a:r>
            <a:r>
              <a:rPr lang="ru-RU" sz="2600" dirty="0" err="1">
                <a:latin typeface="+mj-lt"/>
              </a:rPr>
              <a:t>рамките</a:t>
            </a:r>
            <a:r>
              <a:rPr lang="ru-RU" sz="2600" dirty="0">
                <a:latin typeface="+mj-lt"/>
              </a:rPr>
              <a:t> на </a:t>
            </a:r>
            <a:r>
              <a:rPr lang="ru-RU" sz="2600" dirty="0" err="1">
                <a:latin typeface="+mj-lt"/>
              </a:rPr>
              <a:t>очакваното</a:t>
            </a:r>
            <a:r>
              <a:rPr lang="ru-RU" sz="26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dirty="0" err="1">
                <a:latin typeface="+mj-lt"/>
              </a:rPr>
              <a:t>Търсете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заедно</a:t>
            </a:r>
            <a:r>
              <a:rPr lang="ru-RU" sz="2600" dirty="0">
                <a:latin typeface="+mj-lt"/>
              </a:rPr>
              <a:t> с </a:t>
            </a:r>
            <a:r>
              <a:rPr lang="ru-RU" sz="2600" dirty="0" err="1">
                <a:latin typeface="+mj-lt"/>
              </a:rPr>
              <a:t>детето</a:t>
            </a:r>
            <a:r>
              <a:rPr lang="ru-RU" sz="2600" dirty="0">
                <a:latin typeface="+mj-lt"/>
              </a:rPr>
              <a:t> си </a:t>
            </a:r>
            <a:r>
              <a:rPr lang="ru-RU" sz="2600" b="1" dirty="0">
                <a:latin typeface="+mj-lt"/>
              </a:rPr>
              <a:t>решение</a:t>
            </a:r>
            <a:r>
              <a:rPr lang="ru-RU" sz="2600" dirty="0">
                <a:latin typeface="+mj-lt"/>
              </a:rPr>
              <a:t>, </a:t>
            </a:r>
            <a:r>
              <a:rPr lang="ru-RU" sz="2600" dirty="0" err="1">
                <a:latin typeface="+mj-lt"/>
              </a:rPr>
              <a:t>когато</a:t>
            </a:r>
            <a:r>
              <a:rPr lang="ru-RU" sz="2600" dirty="0">
                <a:latin typeface="+mj-lt"/>
              </a:rPr>
              <a:t> се </a:t>
            </a:r>
            <a:r>
              <a:rPr lang="ru-RU" sz="2600" dirty="0" err="1">
                <a:latin typeface="+mj-lt"/>
              </a:rPr>
              <a:t>появи</a:t>
            </a:r>
            <a:r>
              <a:rPr lang="ru-RU" sz="2600" dirty="0">
                <a:latin typeface="+mj-lt"/>
              </a:rPr>
              <a:t> проблем; </a:t>
            </a:r>
          </a:p>
          <a:p>
            <a:pPr marL="0" indent="0" algn="just">
              <a:buNone/>
            </a:pPr>
            <a:r>
              <a:rPr lang="ru-RU" sz="2600" dirty="0">
                <a:latin typeface="+mj-lt"/>
              </a:rPr>
              <a:t> </a:t>
            </a:r>
            <a:r>
              <a:rPr lang="ru-RU" sz="2600" dirty="0" err="1">
                <a:latin typeface="+mj-lt"/>
              </a:rPr>
              <a:t>Потърсете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консултации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със</a:t>
            </a:r>
            <a:r>
              <a:rPr lang="ru-RU" sz="2600" dirty="0">
                <a:latin typeface="+mj-lt"/>
              </a:rPr>
              <a:t> </a:t>
            </a:r>
            <a:r>
              <a:rPr lang="ru-RU" sz="2600" dirty="0" err="1">
                <a:latin typeface="+mj-lt"/>
              </a:rPr>
              <a:t>специалисти</a:t>
            </a:r>
            <a:r>
              <a:rPr lang="ru-RU" sz="2600" dirty="0">
                <a:latin typeface="+mj-lt"/>
              </a:rPr>
              <a:t> – логопед, психолог, </a:t>
            </a:r>
            <a:r>
              <a:rPr lang="ru-RU" sz="2600" dirty="0" err="1">
                <a:latin typeface="+mj-lt"/>
              </a:rPr>
              <a:t>специален</a:t>
            </a:r>
            <a:r>
              <a:rPr lang="ru-RU" sz="2600" dirty="0">
                <a:latin typeface="+mj-lt"/>
              </a:rPr>
              <a:t> педагог. </a:t>
            </a:r>
          </a:p>
          <a:p>
            <a:pPr marL="0" indent="0" algn="just">
              <a:buNone/>
            </a:pPr>
            <a:endParaRPr lang="ru-RU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84207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+mj-lt"/>
              </a:rPr>
              <a:t>Професионална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взаимопомощ</a:t>
            </a:r>
            <a:r>
              <a:rPr lang="ru-RU" b="1" dirty="0">
                <a:latin typeface="+mj-lt"/>
              </a:rPr>
              <a:t> между учители, </a:t>
            </a:r>
            <a:r>
              <a:rPr lang="ru-RU" b="1" dirty="0" err="1">
                <a:latin typeface="+mj-lt"/>
              </a:rPr>
              <a:t>ресурсни</a:t>
            </a:r>
            <a:r>
              <a:rPr lang="ru-RU" b="1" dirty="0">
                <a:latin typeface="+mj-lt"/>
              </a:rPr>
              <a:t> учители и </a:t>
            </a:r>
            <a:r>
              <a:rPr lang="ru-RU" b="1" dirty="0" err="1">
                <a:latin typeface="+mj-lt"/>
              </a:rPr>
              <a:t>родителите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– разговорите между учители и родители </a:t>
            </a:r>
            <a:r>
              <a:rPr lang="ru-RU" dirty="0" err="1">
                <a:latin typeface="+mj-lt"/>
              </a:rPr>
              <a:t>са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мост </a:t>
            </a:r>
            <a:r>
              <a:rPr lang="ru-RU" dirty="0">
                <a:latin typeface="+mj-lt"/>
              </a:rPr>
              <a:t>между дома и </a:t>
            </a:r>
            <a:r>
              <a:rPr lang="ru-RU" dirty="0" err="1">
                <a:latin typeface="+mj-lt"/>
              </a:rPr>
              <a:t>училището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Двете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страни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трябва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открият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подходящия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модел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подобряване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ефективната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екипна</a:t>
            </a:r>
            <a:r>
              <a:rPr lang="ru-RU" dirty="0">
                <a:latin typeface="+mj-lt"/>
              </a:rPr>
              <a:t> работа. </a:t>
            </a:r>
            <a:r>
              <a:rPr lang="ru-RU" dirty="0" err="1">
                <a:latin typeface="+mj-lt"/>
              </a:rPr>
              <a:t>Могат</a:t>
            </a:r>
            <a:r>
              <a:rPr lang="ru-RU" dirty="0">
                <a:latin typeface="+mj-lt"/>
              </a:rPr>
              <a:t> да се </a:t>
            </a:r>
            <a:r>
              <a:rPr lang="ru-RU" dirty="0" err="1">
                <a:latin typeface="+mj-lt"/>
              </a:rPr>
              <a:t>използват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следните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насоки</a:t>
            </a:r>
            <a:r>
              <a:rPr lang="ru-RU" dirty="0">
                <a:latin typeface="+mj-lt"/>
              </a:rPr>
              <a:t>: 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постоянна </a:t>
            </a:r>
            <a:r>
              <a:rPr lang="ru-RU" dirty="0" err="1">
                <a:latin typeface="+mj-lt"/>
              </a:rPr>
              <a:t>връзка</a:t>
            </a:r>
            <a:r>
              <a:rPr lang="ru-RU" dirty="0">
                <a:latin typeface="+mj-lt"/>
              </a:rPr>
              <a:t> между </a:t>
            </a:r>
            <a:r>
              <a:rPr lang="ru-RU" dirty="0" err="1">
                <a:latin typeface="+mj-lt"/>
              </a:rPr>
              <a:t>участващите</a:t>
            </a:r>
            <a:r>
              <a:rPr lang="ru-RU" dirty="0">
                <a:latin typeface="+mj-lt"/>
              </a:rPr>
              <a:t> чрез регулярно </a:t>
            </a:r>
            <a:r>
              <a:rPr lang="ru-RU" dirty="0" err="1">
                <a:latin typeface="+mj-lt"/>
              </a:rPr>
              <a:t>провеждане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срещи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консултации</a:t>
            </a:r>
            <a:r>
              <a:rPr lang="ru-RU" dirty="0">
                <a:latin typeface="+mj-lt"/>
              </a:rPr>
              <a:t>, да се </a:t>
            </a:r>
            <a:r>
              <a:rPr lang="ru-RU" dirty="0" err="1">
                <a:latin typeface="+mj-lt"/>
              </a:rPr>
              <a:t>изслушват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мненията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всички</a:t>
            </a:r>
            <a:r>
              <a:rPr lang="ru-RU" dirty="0">
                <a:latin typeface="+mj-lt"/>
              </a:rPr>
              <a:t>, да се </a:t>
            </a:r>
            <a:r>
              <a:rPr lang="ru-RU" dirty="0" err="1">
                <a:latin typeface="+mj-lt"/>
              </a:rPr>
              <a:t>разрешават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проблемите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още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началото</a:t>
            </a:r>
            <a:r>
              <a:rPr lang="ru-RU" dirty="0">
                <a:latin typeface="+mj-lt"/>
              </a:rPr>
              <a:t> им, </a:t>
            </a:r>
            <a:r>
              <a:rPr lang="ru-RU" dirty="0" err="1">
                <a:latin typeface="+mj-lt"/>
              </a:rPr>
              <a:t>осигуряване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повече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достъпна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специализирана</a:t>
            </a:r>
            <a:r>
              <a:rPr lang="ru-RU" dirty="0">
                <a:latin typeface="+mj-lt"/>
              </a:rPr>
              <a:t> литература, да се </a:t>
            </a:r>
            <a:r>
              <a:rPr lang="ru-RU" dirty="0" err="1">
                <a:latin typeface="+mj-lt"/>
              </a:rPr>
              <a:t>поддържат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спазват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правилата</a:t>
            </a:r>
            <a:r>
              <a:rPr lang="ru-RU" dirty="0">
                <a:latin typeface="+mj-lt"/>
              </a:rPr>
              <a:t> ежедневно. </a:t>
            </a:r>
          </a:p>
          <a:p>
            <a:pPr marL="0" indent="0" algn="just">
              <a:buNone/>
            </a:pPr>
            <a:r>
              <a:rPr lang="ru-RU" b="1" dirty="0" err="1">
                <a:latin typeface="+mj-lt"/>
              </a:rPr>
              <a:t>Помощ</a:t>
            </a:r>
            <a:r>
              <a:rPr lang="ru-RU" b="1" dirty="0">
                <a:latin typeface="+mj-lt"/>
              </a:rPr>
              <a:t> по отношение на </a:t>
            </a:r>
            <a:r>
              <a:rPr lang="ru-RU" b="1" dirty="0" err="1">
                <a:latin typeface="+mj-lt"/>
              </a:rPr>
              <a:t>родителите</a:t>
            </a:r>
            <a:r>
              <a:rPr lang="ru-RU" b="1" dirty="0">
                <a:latin typeface="+mj-lt"/>
              </a:rPr>
              <a:t> на </a:t>
            </a:r>
            <a:r>
              <a:rPr lang="ru-RU" b="1" dirty="0" err="1">
                <a:latin typeface="+mj-lt"/>
              </a:rPr>
              <a:t>детето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със</a:t>
            </a:r>
            <a:r>
              <a:rPr lang="ru-RU" b="1" dirty="0">
                <a:latin typeface="+mj-lt"/>
              </a:rPr>
              <a:t> СОП </a:t>
            </a:r>
            <a:r>
              <a:rPr lang="ru-RU" dirty="0">
                <a:latin typeface="+mj-lt"/>
              </a:rPr>
              <a:t>– да се </a:t>
            </a:r>
            <a:r>
              <a:rPr lang="ru-RU" dirty="0" err="1">
                <a:latin typeface="+mj-lt"/>
              </a:rPr>
              <a:t>запознаят</a:t>
            </a:r>
            <a:r>
              <a:rPr lang="ru-RU" dirty="0">
                <a:latin typeface="+mj-lt"/>
              </a:rPr>
              <a:t> с целите на </a:t>
            </a:r>
            <a:r>
              <a:rPr lang="ru-RU" dirty="0" err="1">
                <a:latin typeface="+mj-lt"/>
              </a:rPr>
              <a:t>интегрираното</a:t>
            </a:r>
            <a:r>
              <a:rPr lang="ru-RU" dirty="0">
                <a:latin typeface="+mj-lt"/>
              </a:rPr>
              <a:t> обучение, да им се </a:t>
            </a:r>
            <a:r>
              <a:rPr lang="ru-RU" dirty="0" err="1">
                <a:latin typeface="+mj-lt"/>
              </a:rPr>
              <a:t>предлагат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конкретни</a:t>
            </a:r>
            <a:r>
              <a:rPr lang="ru-RU" dirty="0">
                <a:latin typeface="+mj-lt"/>
              </a:rPr>
              <a:t> начини за самоподготовка, да им се </a:t>
            </a:r>
            <a:r>
              <a:rPr lang="ru-RU" dirty="0" err="1">
                <a:latin typeface="+mj-lt"/>
              </a:rPr>
              <a:t>дават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напътствия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подпомагане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самоподготовката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детето</a:t>
            </a:r>
            <a:r>
              <a:rPr lang="ru-RU" dirty="0">
                <a:latin typeface="+mj-lt"/>
              </a:rPr>
              <a:t>, да се </a:t>
            </a:r>
            <a:r>
              <a:rPr lang="ru-RU" dirty="0" err="1">
                <a:latin typeface="+mj-lt"/>
              </a:rPr>
              <a:t>насърчават</a:t>
            </a:r>
            <a:r>
              <a:rPr lang="ru-RU" dirty="0">
                <a:latin typeface="+mj-lt"/>
              </a:rPr>
              <a:t> активно да </a:t>
            </a:r>
            <a:r>
              <a:rPr lang="ru-RU" dirty="0" err="1">
                <a:latin typeface="+mj-lt"/>
              </a:rPr>
              <a:t>поддържат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формирането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полезни</a:t>
            </a:r>
            <a:r>
              <a:rPr lang="ru-RU" dirty="0">
                <a:latin typeface="+mj-lt"/>
              </a:rPr>
              <a:t> умения за самостоятелен живот и </a:t>
            </a:r>
            <a:r>
              <a:rPr lang="ru-RU" dirty="0" err="1">
                <a:latin typeface="+mj-lt"/>
              </a:rPr>
              <a:t>разширяване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социалните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контакти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включване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различни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форми</a:t>
            </a:r>
            <a:r>
              <a:rPr lang="ru-RU" dirty="0">
                <a:latin typeface="+mj-lt"/>
              </a:rPr>
              <a:t> на подготовка (</a:t>
            </a:r>
            <a:r>
              <a:rPr lang="ru-RU" dirty="0" err="1">
                <a:latin typeface="+mj-lt"/>
              </a:rPr>
              <a:t>семинари</a:t>
            </a:r>
            <a:r>
              <a:rPr lang="ru-RU" dirty="0">
                <a:latin typeface="+mj-lt"/>
              </a:rPr>
              <a:t> и др.)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507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37. (3)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26,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1, т. 1 - 10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Закона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народната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просвета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интегрирано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66, </a:t>
            </a:r>
            <a:r>
              <a:rPr lang="en-US" sz="1800" u="sng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1, т. 2, 3, 4 и 5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заповед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директора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създава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който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състои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председател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паралелката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членове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психолог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и/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педагогически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съветник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ресурсен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логопед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учители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участват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родителите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настойниците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а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необходимост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специалисти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5)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Екипът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3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извършва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оценка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проследява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динамиката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развитието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деца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разработва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тяхното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възпитание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развитие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Тези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утвърждават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директора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89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2900" b="1" dirty="0" smtClean="0">
                <a:latin typeface="+mj-lt"/>
              </a:rPr>
              <a:t>При </a:t>
            </a:r>
            <a:r>
              <a:rPr lang="ru-RU" sz="2900" b="1" dirty="0" err="1">
                <a:latin typeface="+mj-lt"/>
              </a:rPr>
              <a:t>проблеми</a:t>
            </a:r>
            <a:r>
              <a:rPr lang="ru-RU" sz="2900" b="1" dirty="0">
                <a:latin typeface="+mj-lt"/>
              </a:rPr>
              <a:t> от страна на </a:t>
            </a:r>
            <a:r>
              <a:rPr lang="ru-RU" sz="2900" b="1" dirty="0" err="1" smtClean="0">
                <a:latin typeface="+mj-lt"/>
              </a:rPr>
              <a:t>родителите</a:t>
            </a:r>
            <a:r>
              <a:rPr lang="ru-RU" sz="2900" b="1" dirty="0" smtClean="0">
                <a:latin typeface="+mj-lt"/>
              </a:rPr>
              <a:t>, </a:t>
            </a:r>
            <a:r>
              <a:rPr lang="ru-RU" sz="2900" b="1" dirty="0" err="1" smtClean="0">
                <a:latin typeface="+mj-lt"/>
              </a:rPr>
              <a:t>учителите</a:t>
            </a:r>
            <a:r>
              <a:rPr lang="ru-RU" sz="2900" b="1" dirty="0" smtClean="0">
                <a:latin typeface="+mj-lt"/>
              </a:rPr>
              <a:t>  </a:t>
            </a:r>
            <a:r>
              <a:rPr lang="ru-RU" sz="2900" b="1" dirty="0">
                <a:latin typeface="+mj-lt"/>
              </a:rPr>
              <a:t>и </a:t>
            </a:r>
            <a:r>
              <a:rPr lang="ru-RU" sz="2900" b="1" dirty="0" err="1">
                <a:latin typeface="+mj-lt"/>
              </a:rPr>
              <a:t>ресурсния</a:t>
            </a:r>
            <a:r>
              <a:rPr lang="ru-RU" sz="2900" b="1" dirty="0">
                <a:latin typeface="+mj-lt"/>
              </a:rPr>
              <a:t> </a:t>
            </a:r>
            <a:r>
              <a:rPr lang="ru-RU" sz="2900" b="1" dirty="0" err="1">
                <a:latin typeface="+mj-lt"/>
              </a:rPr>
              <a:t>учител</a:t>
            </a:r>
            <a:r>
              <a:rPr lang="ru-RU" sz="2900" b="1" dirty="0">
                <a:latin typeface="+mj-lt"/>
              </a:rPr>
              <a:t> – </a:t>
            </a:r>
            <a:r>
              <a:rPr lang="ru-RU" sz="2900" b="1" dirty="0" err="1">
                <a:latin typeface="+mj-lt"/>
              </a:rPr>
              <a:t>има</a:t>
            </a:r>
            <a:r>
              <a:rPr lang="ru-RU" sz="2900" b="1" dirty="0">
                <a:latin typeface="+mj-lt"/>
              </a:rPr>
              <a:t> </a:t>
            </a:r>
            <a:r>
              <a:rPr lang="ru-RU" sz="2900" b="1" dirty="0" err="1">
                <a:latin typeface="+mj-lt"/>
              </a:rPr>
              <a:t>няколко</a:t>
            </a:r>
            <a:r>
              <a:rPr lang="ru-RU" sz="2900" b="1" dirty="0">
                <a:latin typeface="+mj-lt"/>
              </a:rPr>
              <a:t> </a:t>
            </a:r>
            <a:r>
              <a:rPr lang="ru-RU" sz="2900" b="1" dirty="0" err="1">
                <a:latin typeface="+mj-lt"/>
              </a:rPr>
              <a:t>важни</a:t>
            </a:r>
            <a:r>
              <a:rPr lang="ru-RU" sz="2900" b="1" dirty="0">
                <a:latin typeface="+mj-lt"/>
              </a:rPr>
              <a:t> принципа, </a:t>
            </a:r>
            <a:r>
              <a:rPr lang="ru-RU" sz="2900" b="1" dirty="0" err="1">
                <a:latin typeface="+mj-lt"/>
              </a:rPr>
              <a:t>които</a:t>
            </a:r>
            <a:r>
              <a:rPr lang="ru-RU" sz="2900" b="1" dirty="0">
                <a:latin typeface="+mj-lt"/>
              </a:rPr>
              <a:t> </a:t>
            </a:r>
            <a:r>
              <a:rPr lang="ru-RU" sz="2900" b="1" dirty="0" err="1">
                <a:latin typeface="+mj-lt"/>
              </a:rPr>
              <a:t>трябва</a:t>
            </a:r>
            <a:r>
              <a:rPr lang="ru-RU" sz="2900" b="1" dirty="0">
                <a:latin typeface="+mj-lt"/>
              </a:rPr>
              <a:t> да се </a:t>
            </a:r>
            <a:r>
              <a:rPr lang="ru-RU" sz="2900" b="1" dirty="0" err="1">
                <a:latin typeface="+mj-lt"/>
              </a:rPr>
              <a:t>спазват</a:t>
            </a:r>
            <a:r>
              <a:rPr lang="ru-RU" sz="2900" b="1" dirty="0">
                <a:latin typeface="+mj-lt"/>
              </a:rPr>
              <a:t>: </a:t>
            </a:r>
            <a:endParaRPr lang="ru-RU" sz="2900" dirty="0">
              <a:latin typeface="+mj-lt"/>
            </a:endParaRP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познават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особеностите</a:t>
            </a:r>
            <a:r>
              <a:rPr lang="ru-RU" sz="2900" dirty="0">
                <a:latin typeface="+mj-lt"/>
              </a:rPr>
              <a:t> на </a:t>
            </a:r>
            <a:r>
              <a:rPr lang="ru-RU" sz="2900" dirty="0" err="1">
                <a:latin typeface="+mj-lt"/>
              </a:rPr>
              <a:t>детето</a:t>
            </a:r>
            <a:r>
              <a:rPr lang="ru-RU" sz="2900" dirty="0">
                <a:latin typeface="+mj-lt"/>
              </a:rPr>
              <a:t> и те да се </a:t>
            </a:r>
            <a:r>
              <a:rPr lang="ru-RU" sz="2900" dirty="0" err="1">
                <a:latin typeface="+mj-lt"/>
              </a:rPr>
              <a:t>приемат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т.е</a:t>
            </a:r>
            <a:r>
              <a:rPr lang="ru-RU" sz="2900" dirty="0">
                <a:latin typeface="+mj-lt"/>
              </a:rPr>
              <a:t> да не се </a:t>
            </a:r>
            <a:r>
              <a:rPr lang="ru-RU" sz="2900" dirty="0" err="1">
                <a:latin typeface="+mj-lt"/>
              </a:rPr>
              <a:t>крие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проблемът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му</a:t>
            </a:r>
            <a:r>
              <a:rPr lang="ru-RU" sz="29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търси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споделяне</a:t>
            </a:r>
            <a:r>
              <a:rPr lang="ru-RU" sz="2900" dirty="0">
                <a:latin typeface="+mj-lt"/>
              </a:rPr>
              <a:t> на </a:t>
            </a:r>
            <a:r>
              <a:rPr lang="ru-RU" sz="2900" dirty="0" err="1">
                <a:latin typeface="+mj-lt"/>
              </a:rPr>
              <a:t>емоциите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чувствата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мислите</a:t>
            </a:r>
            <a:r>
              <a:rPr lang="ru-RU" sz="2900" dirty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игнорират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поучителните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критични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забележки</a:t>
            </a:r>
            <a:r>
              <a:rPr lang="ru-RU" sz="2900" dirty="0">
                <a:latin typeface="+mj-lt"/>
              </a:rPr>
              <a:t> за сметка на </a:t>
            </a:r>
            <a:r>
              <a:rPr lang="ru-RU" sz="2900" dirty="0" err="1">
                <a:latin typeface="+mj-lt"/>
              </a:rPr>
              <a:t>поощряваното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подкрепящо</a:t>
            </a:r>
            <a:r>
              <a:rPr lang="ru-RU" sz="2900" dirty="0">
                <a:latin typeface="+mj-lt"/>
              </a:rPr>
              <a:t> поведение;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</a:t>
            </a:r>
            <a:r>
              <a:rPr lang="ru-RU" sz="2900" dirty="0" err="1" smtClean="0">
                <a:latin typeface="+mj-lt"/>
              </a:rPr>
              <a:t>родителите</a:t>
            </a:r>
            <a:r>
              <a:rPr lang="ru-RU" sz="2900" dirty="0" smtClean="0">
                <a:latin typeface="+mj-lt"/>
              </a:rPr>
              <a:t>, </a:t>
            </a:r>
            <a:r>
              <a:rPr lang="ru-RU" sz="2900" dirty="0" err="1" smtClean="0">
                <a:latin typeface="+mj-lt"/>
              </a:rPr>
              <a:t>учителите</a:t>
            </a:r>
            <a:r>
              <a:rPr lang="ru-RU" sz="2900" dirty="0" smtClean="0">
                <a:latin typeface="+mj-lt"/>
              </a:rPr>
              <a:t> </a:t>
            </a:r>
            <a:r>
              <a:rPr lang="ru-RU" sz="2900" dirty="0">
                <a:latin typeface="+mj-lt"/>
              </a:rPr>
              <a:t>и </a:t>
            </a:r>
            <a:r>
              <a:rPr lang="ru-RU" sz="2900" dirty="0" err="1">
                <a:latin typeface="+mj-lt"/>
              </a:rPr>
              <a:t>ресурсните</a:t>
            </a:r>
            <a:r>
              <a:rPr lang="ru-RU" sz="2900" dirty="0">
                <a:latin typeface="+mj-lt"/>
              </a:rPr>
              <a:t> учители да </a:t>
            </a:r>
            <a:r>
              <a:rPr lang="ru-RU" sz="2900" dirty="0" err="1">
                <a:latin typeface="+mj-lt"/>
              </a:rPr>
              <a:t>поддържат</a:t>
            </a:r>
            <a:r>
              <a:rPr lang="ru-RU" sz="2900" dirty="0">
                <a:latin typeface="+mj-lt"/>
              </a:rPr>
              <a:t> взаимоотношения на доверие и </a:t>
            </a:r>
            <a:r>
              <a:rPr lang="ru-RU" sz="2900" dirty="0" err="1" smtClean="0">
                <a:latin typeface="+mj-lt"/>
              </a:rPr>
              <a:t>подкрепа</a:t>
            </a:r>
            <a:r>
              <a:rPr lang="ru-RU" sz="2900" dirty="0" smtClean="0">
                <a:latin typeface="+mj-lt"/>
              </a:rPr>
              <a:t>; </a:t>
            </a:r>
            <a:endParaRPr lang="ru-RU" sz="2900" dirty="0">
              <a:latin typeface="+mj-lt"/>
            </a:endParaRP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</a:t>
            </a:r>
            <a:r>
              <a:rPr lang="ru-RU" sz="2900" dirty="0" err="1">
                <a:latin typeface="+mj-lt"/>
              </a:rPr>
              <a:t>задължителен</a:t>
            </a:r>
            <a:r>
              <a:rPr lang="ru-RU" sz="2900" dirty="0">
                <a:latin typeface="+mj-lt"/>
              </a:rPr>
              <a:t> обмен на информация за </a:t>
            </a:r>
            <a:r>
              <a:rPr lang="ru-RU" sz="2900" dirty="0" err="1">
                <a:latin typeface="+mj-lt"/>
              </a:rPr>
              <a:t>проблемите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постиженията</a:t>
            </a:r>
            <a:r>
              <a:rPr lang="ru-RU" sz="2900" dirty="0">
                <a:latin typeface="+mj-lt"/>
              </a:rPr>
              <a:t> на </a:t>
            </a:r>
            <a:r>
              <a:rPr lang="ru-RU" sz="2900" dirty="0" err="1">
                <a:latin typeface="+mj-lt"/>
              </a:rPr>
              <a:t>детето</a:t>
            </a:r>
            <a:r>
              <a:rPr lang="ru-RU" sz="2900" dirty="0">
                <a:latin typeface="+mj-lt"/>
              </a:rPr>
              <a:t> – да се </a:t>
            </a:r>
            <a:r>
              <a:rPr lang="ru-RU" sz="2900" dirty="0" err="1">
                <a:latin typeface="+mj-lt"/>
              </a:rPr>
              <a:t>дават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ясни</a:t>
            </a:r>
            <a:r>
              <a:rPr lang="ru-RU" sz="2900" dirty="0">
                <a:latin typeface="+mj-lt"/>
              </a:rPr>
              <a:t> инструкции как да се </a:t>
            </a:r>
            <a:r>
              <a:rPr lang="ru-RU" sz="2900" dirty="0" err="1">
                <a:latin typeface="+mj-lt"/>
              </a:rPr>
              <a:t>работи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вкъщи</a:t>
            </a:r>
            <a:r>
              <a:rPr lang="ru-RU" sz="2900" dirty="0">
                <a:latin typeface="+mj-lt"/>
              </a:rPr>
              <a:t>, ежедневна </a:t>
            </a:r>
            <a:r>
              <a:rPr lang="ru-RU" sz="2900" dirty="0" err="1">
                <a:latin typeface="+mj-lt"/>
              </a:rPr>
              <a:t>писмена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връзка</a:t>
            </a:r>
            <a:r>
              <a:rPr lang="ru-RU" sz="2900" dirty="0">
                <a:latin typeface="+mj-lt"/>
              </a:rPr>
              <a:t> за </a:t>
            </a:r>
            <a:r>
              <a:rPr lang="ru-RU" sz="2900" dirty="0" err="1">
                <a:latin typeface="+mj-lt"/>
              </a:rPr>
              <a:t>домашни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работи</a:t>
            </a:r>
            <a:r>
              <a:rPr lang="ru-RU" sz="2900" dirty="0">
                <a:latin typeface="+mj-lt"/>
              </a:rPr>
              <a:t> от </a:t>
            </a:r>
            <a:r>
              <a:rPr lang="ru-RU" sz="2900" dirty="0" smtClean="0">
                <a:latin typeface="+mj-lt"/>
              </a:rPr>
              <a:t>учителя или </a:t>
            </a:r>
            <a:r>
              <a:rPr lang="ru-RU" sz="2900" dirty="0" err="1" smtClean="0">
                <a:latin typeface="+mj-lt"/>
              </a:rPr>
              <a:t>ресурсния</a:t>
            </a:r>
            <a:r>
              <a:rPr lang="ru-RU" sz="2900" dirty="0" smtClean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учител</a:t>
            </a:r>
            <a:r>
              <a:rPr lang="ru-RU" sz="2900" dirty="0">
                <a:latin typeface="+mj-lt"/>
              </a:rPr>
              <a:t>;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дава</a:t>
            </a:r>
            <a:r>
              <a:rPr lang="ru-RU" sz="2900" dirty="0">
                <a:latin typeface="+mj-lt"/>
              </a:rPr>
              <a:t> пример с </a:t>
            </a:r>
            <a:r>
              <a:rPr lang="ru-RU" sz="2900" dirty="0" err="1">
                <a:latin typeface="+mj-lt"/>
              </a:rPr>
              <a:t>поведението</a:t>
            </a:r>
            <a:r>
              <a:rPr lang="ru-RU" sz="2900" dirty="0">
                <a:latin typeface="+mj-lt"/>
              </a:rPr>
              <a:t> на </a:t>
            </a:r>
            <a:r>
              <a:rPr lang="ru-RU" sz="2900" dirty="0" err="1" smtClean="0">
                <a:latin typeface="+mj-lt"/>
              </a:rPr>
              <a:t>възрастния</a:t>
            </a:r>
            <a:r>
              <a:rPr lang="ru-RU" sz="2900" dirty="0" smtClean="0">
                <a:latin typeface="+mj-lt"/>
              </a:rPr>
              <a:t> по </a:t>
            </a:r>
            <a:r>
              <a:rPr lang="ru-RU" sz="2900" dirty="0">
                <a:latin typeface="+mj-lt"/>
              </a:rPr>
              <a:t>отношение на </a:t>
            </a:r>
            <a:r>
              <a:rPr lang="ru-RU" sz="2900" dirty="0" err="1">
                <a:latin typeface="+mj-lt"/>
              </a:rPr>
              <a:t>речевото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емоционално</a:t>
            </a:r>
            <a:r>
              <a:rPr lang="ru-RU" sz="2900" dirty="0">
                <a:latin typeface="+mj-lt"/>
              </a:rPr>
              <a:t>, </a:t>
            </a:r>
            <a:r>
              <a:rPr lang="ru-RU" sz="2900" dirty="0" err="1">
                <a:latin typeface="+mj-lt"/>
              </a:rPr>
              <a:t>когнитивно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социално</a:t>
            </a:r>
            <a:r>
              <a:rPr lang="ru-RU" sz="2900" dirty="0">
                <a:latin typeface="+mj-lt"/>
              </a:rPr>
              <a:t> поведение; </a:t>
            </a:r>
          </a:p>
          <a:p>
            <a:pPr marL="0" indent="0" algn="just">
              <a:buNone/>
            </a:pPr>
            <a:r>
              <a:rPr lang="ru-RU" sz="2900" dirty="0">
                <a:latin typeface="+mj-lt"/>
              </a:rPr>
              <a:t> да се </a:t>
            </a:r>
            <a:r>
              <a:rPr lang="ru-RU" sz="2900" dirty="0" err="1">
                <a:latin typeface="+mj-lt"/>
              </a:rPr>
              <a:t>отделя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време</a:t>
            </a:r>
            <a:r>
              <a:rPr lang="ru-RU" sz="2900" dirty="0">
                <a:latin typeface="+mj-lt"/>
              </a:rPr>
              <a:t> за разговори, </a:t>
            </a:r>
            <a:r>
              <a:rPr lang="ru-RU" sz="2900" dirty="0" err="1">
                <a:latin typeface="+mj-lt"/>
              </a:rPr>
              <a:t>обяснения</a:t>
            </a:r>
            <a:r>
              <a:rPr lang="ru-RU" sz="2900" dirty="0">
                <a:latin typeface="+mj-lt"/>
              </a:rPr>
              <a:t> и </a:t>
            </a:r>
            <a:r>
              <a:rPr lang="ru-RU" sz="2900" dirty="0" err="1">
                <a:latin typeface="+mj-lt"/>
              </a:rPr>
              <a:t>изслушване</a:t>
            </a:r>
            <a:r>
              <a:rPr lang="ru-RU" sz="2900" dirty="0">
                <a:latin typeface="+mj-lt"/>
              </a:rPr>
              <a:t> </a:t>
            </a:r>
            <a:r>
              <a:rPr lang="ru-RU" sz="2900" dirty="0" err="1">
                <a:latin typeface="+mj-lt"/>
              </a:rPr>
              <a:t>помежду</a:t>
            </a:r>
            <a:r>
              <a:rPr lang="ru-RU" sz="2900" dirty="0">
                <a:latin typeface="+mj-lt"/>
              </a:rPr>
              <a:t> им, да се </a:t>
            </a:r>
            <a:r>
              <a:rPr lang="ru-RU" sz="2900" dirty="0" err="1">
                <a:latin typeface="+mj-lt"/>
              </a:rPr>
              <a:t>създаде</a:t>
            </a:r>
            <a:r>
              <a:rPr lang="ru-RU" sz="2900" dirty="0">
                <a:latin typeface="+mj-lt"/>
              </a:rPr>
              <a:t> спокойна атмосфера. </a:t>
            </a:r>
          </a:p>
          <a:p>
            <a:pPr marL="0" indent="0" algn="just">
              <a:buNone/>
            </a:pPr>
            <a:endParaRPr lang="ru-RU" dirty="0">
              <a:latin typeface="+mj-lt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8428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За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има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сътрудничество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екипност</a:t>
            </a:r>
            <a:r>
              <a:rPr lang="ru-RU" dirty="0">
                <a:latin typeface="+mj-lt"/>
              </a:rPr>
              <a:t>, между учители, родители и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специалисти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би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трябвало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всеки</a:t>
            </a:r>
            <a:r>
              <a:rPr lang="ru-RU" dirty="0">
                <a:latin typeface="+mj-lt"/>
              </a:rPr>
              <a:t> един от </a:t>
            </a:r>
            <a:r>
              <a:rPr lang="ru-RU" dirty="0" err="1">
                <a:latin typeface="+mj-lt"/>
              </a:rPr>
              <a:t>тях</a:t>
            </a:r>
            <a:r>
              <a:rPr lang="ru-RU" dirty="0">
                <a:latin typeface="+mj-lt"/>
              </a:rPr>
              <a:t> да </a:t>
            </a:r>
            <a:r>
              <a:rPr lang="ru-RU" dirty="0" err="1">
                <a:latin typeface="+mj-lt"/>
              </a:rPr>
              <a:t>знае</a:t>
            </a:r>
            <a:r>
              <a:rPr lang="ru-RU" dirty="0">
                <a:latin typeface="+mj-lt"/>
              </a:rPr>
              <a:t> как да </a:t>
            </a:r>
            <a:r>
              <a:rPr lang="ru-RU" dirty="0" err="1">
                <a:latin typeface="+mj-lt"/>
              </a:rPr>
              <a:t>бъде</a:t>
            </a:r>
            <a:r>
              <a:rPr lang="ru-RU" dirty="0">
                <a:latin typeface="+mj-lt"/>
              </a:rPr>
              <a:t> полезен на </a:t>
            </a:r>
            <a:r>
              <a:rPr lang="ru-RU" dirty="0" err="1">
                <a:latin typeface="+mj-lt"/>
              </a:rPr>
              <a:t>другия</a:t>
            </a:r>
            <a:r>
              <a:rPr lang="ru-RU" dirty="0">
                <a:latin typeface="+mj-lt"/>
              </a:rPr>
              <a:t> и как да </a:t>
            </a:r>
            <a:r>
              <a:rPr lang="ru-RU" dirty="0" err="1">
                <a:latin typeface="+mj-lt"/>
              </a:rPr>
              <a:t>ползва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съветите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му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Усилията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всички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трябва</a:t>
            </a:r>
            <a:r>
              <a:rPr lang="ru-RU">
                <a:latin typeface="+mj-lt"/>
              </a:rPr>
              <a:t> </a:t>
            </a:r>
            <a:r>
              <a:rPr lang="ru-RU" smtClean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бъдат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насочени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към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изграждане</a:t>
            </a:r>
            <a:r>
              <a:rPr lang="ru-RU" dirty="0">
                <a:latin typeface="+mj-lt"/>
              </a:rPr>
              <a:t> на отношения на доверие и </a:t>
            </a:r>
            <a:r>
              <a:rPr lang="ru-RU" dirty="0" err="1">
                <a:latin typeface="+mj-lt"/>
              </a:rPr>
              <a:t>сътрудничество</a:t>
            </a:r>
            <a:r>
              <a:rPr lang="ru-RU" dirty="0">
                <a:latin typeface="+mj-lt"/>
              </a:rPr>
              <a:t>. Необходимо е </a:t>
            </a:r>
            <a:r>
              <a:rPr lang="ru-RU" dirty="0" err="1">
                <a:latin typeface="+mj-lt"/>
              </a:rPr>
              <a:t>разбиране</a:t>
            </a:r>
            <a:r>
              <a:rPr lang="ru-RU" dirty="0">
                <a:latin typeface="+mj-lt"/>
              </a:rPr>
              <a:t> на проблема, постоянство и </a:t>
            </a:r>
            <a:r>
              <a:rPr lang="ru-RU" dirty="0" err="1">
                <a:latin typeface="+mj-lt"/>
              </a:rPr>
              <a:t>системност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съвместната</a:t>
            </a:r>
            <a:r>
              <a:rPr lang="ru-RU" dirty="0">
                <a:latin typeface="+mj-lt"/>
              </a:rPr>
              <a:t> работа, </a:t>
            </a:r>
            <a:r>
              <a:rPr lang="ru-RU" dirty="0" err="1">
                <a:latin typeface="+mj-lt"/>
              </a:rPr>
              <a:t>защото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добрата</a:t>
            </a:r>
            <a:r>
              <a:rPr lang="ru-RU" dirty="0">
                <a:latin typeface="+mj-lt"/>
              </a:rPr>
              <a:t> воля и </a:t>
            </a:r>
            <a:r>
              <a:rPr lang="ru-RU" dirty="0" err="1">
                <a:latin typeface="+mj-lt"/>
              </a:rPr>
              <a:t>желанието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помощ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благоприятстват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успешното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интегриране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със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специални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образователни</a:t>
            </a:r>
            <a:r>
              <a:rPr lang="ru-RU" dirty="0">
                <a:latin typeface="+mj-lt"/>
              </a:rPr>
              <a:t> потребности. </a:t>
            </a: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Calibri"/>
              </a:rPr>
              <a:t>ИНТЕГРИРАНО </a:t>
            </a:r>
            <a:r>
              <a:rPr lang="ru-RU" sz="2000" b="1" dirty="0">
                <a:latin typeface="Calibri"/>
              </a:rPr>
              <a:t>ОБУЧЕНИЕ И ВКЛЮЧВАЩО ОБРАЗОВАНИЕ В УСЛОВИЯТА НА ОБЩООБРАЗОВАТЕЛНОТО УЧИЛИЩЕ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17493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41764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9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41.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(5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обучават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интегрирано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завършили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IV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усвоили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държавните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изисквания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начален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етап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основното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обективни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причини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издава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удостоверение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завършен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IV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В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него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вписват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резултатите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индивидуалните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bg-BG" dirty="0"/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820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251521" y="2248347"/>
            <a:ext cx="8640960" cy="4349005"/>
          </a:xfrm>
        </p:spPr>
        <p:txBody>
          <a:bodyPr>
            <a:noAutofit/>
          </a:bodyPr>
          <a:lstStyle/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50.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(4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Приемането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с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изключение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възпитателните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училища-интернати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социално-педагогическите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интернати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болничните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извършва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след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насочване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екипа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педагогическо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оценяване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към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инспекторат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условията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реда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изискване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деца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със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потребности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и/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хронични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заболявания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Чл. 51. 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(6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преместване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помощни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други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общински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продължават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индивидуална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която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включва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конкретни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рамките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един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повече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предмети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indent="0" algn="just" font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(7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18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Учениците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ал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6,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които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усвояват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държавните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образователни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изисквания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етап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или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степен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продължават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учебния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приемащото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училище</a:t>
            </a:r>
            <a:r>
              <a:rPr lang="en-US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bg-BG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895D1D"/>
                </a:solidFill>
              </a:rPr>
              <a:t>ПРАВИЛНИК ЗА ПРИЛАГАНЕ НА ЗАКОНА ЗА НАРОДНАТА ПРОСВЕТА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923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ърда корица">
  <a:themeElements>
    <a:clrScheme name="Твърда корица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ърда корица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1132</TotalTime>
  <Words>9109</Words>
  <Application>Microsoft Office PowerPoint</Application>
  <PresentationFormat>Презентация на цял екран (4:3)</PresentationFormat>
  <Paragraphs>371</Paragraphs>
  <Slides>72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72</vt:i4>
      </vt:variant>
    </vt:vector>
  </HeadingPairs>
  <TitlesOfParts>
    <vt:vector size="73" baseType="lpstr">
      <vt:lpstr>Твърда корица</vt:lpstr>
      <vt:lpstr>                              Основни нормативни документи,  на които се основава обучението на деца  и ученици със специални образователни потребности /СОП/ </vt:lpstr>
      <vt:lpstr>ЗАКОН ЗА НАРОДНАТА ПРОСВЕТА (ЗНП) </vt:lpstr>
      <vt:lpstr>ЗАКОН ЗА НАРОДНАТА ПРОСВЕТА (ЗНП)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ПРИЛАГАНЕ НА ЗАКОНА ЗА НАРОДНАТА ПРОСВЕТА </vt:lpstr>
      <vt:lpstr>ПРАВИЛНИК ЗА ДЕЙНОСТТА НА РЕСУРСНИТЕ ЦЕНТРОВЕ ЗА ПОДПОМАГАНЕ НА ИНТЕГРИРАНОТО ОБУЧЕНИЕ И ВЪЗПИТАНИЕ НА ДЕЦА И УЧЕНИЦИ СЪС СПЕЦИАЛНИ ОБРАЗОВАТЕЛНИ ПОТРЕБНОСТИ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1 ОТ 23.01.2009 Г. ЗА ОБУЧЕНИЕТО НА ДЕЦА И УЧЕНИЦИ СЪС СПЕЦИАЛНИ ОБРАЗОВАТЕЛНИ ПОТРЕБНОСТИ И/ИЛИ С ХРОНИЧНИ ЗАБОЛЯВАНИЯ </vt:lpstr>
      <vt:lpstr>НАРЕДБА № 3 ОТ 15.04.2003 Г. ЗА СИСТЕМАТА ЗА ОЦЕНЯВАНЕ </vt:lpstr>
      <vt:lpstr>НАРЕДБА № 3 ОТ 15.04.2003 Г. ЗА СИСТЕМАТА ЗА ОЦЕНЯВАНЕ </vt:lpstr>
      <vt:lpstr>РЕЧНИК НА ПОНЯТИЯТА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 Обучителни трудности (Дислексия) 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Емоционално-поведенчески разстройства</vt:lpstr>
      <vt:lpstr>ВИДОВЕ СПЕЦИАЛНИ ОБРАЗОВАТЕЛНИ ПОТРЕБНОСТИ Ментални нарушения </vt:lpstr>
      <vt:lpstr>ВИДОВЕ СПЕЦИАЛНИ ОБРАЗОВАТЕЛНИ ПОТРЕБНОСТИ Ментални нарушения </vt:lpstr>
      <vt:lpstr>ВИДОВЕ СПЕЦИАЛНИ ОБРАЗОВАТЕЛНИ ПОТРЕБНОСТИ Ментални нарушения </vt:lpstr>
      <vt:lpstr>ВИДОВЕ СПЕЦИАЛНИ ОБРАЗОВАТЕЛНИ ПОТРЕБНОСТИ Ментални нарушения </vt:lpstr>
      <vt:lpstr>ВИДОВЕ СПЕЦИАЛНИ ОБРАЗОВАТЕЛНИ ПОТРЕБНОСТИ Ментални нарушения </vt:lpstr>
      <vt:lpstr>ВИДОВЕ СПЕЦИАЛНИ ОБРАЗОВАТЕЛНИ ПОТРЕБНОСТИ Аутизъм (генерализирано разстройство на развитието) </vt:lpstr>
      <vt:lpstr>ВИДОВЕ СПЕЦИАЛНИ ОБРАЗОВАТЕЛНИ ПОТРЕБНОСТИ Аутизъм (генерализирано разстройство на развитието) </vt:lpstr>
      <vt:lpstr>ВИДОВЕ СПЕЦИАЛНИ ОБРАЗОВАТЕЛНИ ПОТРЕБНОСТИ Аутизъм (генерализирано разстройство на развитието) </vt:lpstr>
      <vt:lpstr>ВИДОВЕ СПЕЦИАЛНИ ОБРАЗОВАТЕЛНИ ПОТРЕБНОСТИ Специфични разстройства на развитието на речта и езика </vt:lpstr>
      <vt:lpstr>ВИДОВЕ СПЕЦИАЛНИ ОБРАЗОВАТЕЛНИ ПОТРЕБНОСТИ Специфични разстройства на развитието на речта и езика </vt:lpstr>
      <vt:lpstr>ВИДОВЕ СПЕЦИАЛНИ ОБРАЗОВАТЕЛНИ ПОТРЕБНОСТИ Специфични разстройства на развитието на речта и езика </vt:lpstr>
      <vt:lpstr>ВИДОВЕ СПЕЦИАЛНИ ОБРАЗОВАТЕЛНИ ПОТРЕБНОСТИ Специфични разстройства на развитието на речта и езика </vt:lpstr>
      <vt:lpstr>ВИДОВЕ СПЕЦИАЛНИ ОБРАЗОВАТЕЛНИ ПОТРЕБНОСТИ Физически увреждания (Детска церебрална парализа) </vt:lpstr>
      <vt:lpstr>ВИДОВЕ СПЕЦИАЛНИ ОБРАЗОВАТЕЛНИ ПОТРЕБНОСТИ Физически увреждания (Детска церебрална парализа) </vt:lpstr>
      <vt:lpstr>ИНТЕГРИРАНО ОБУЧЕНИЕ И ВКЛЮЧВАЩО ОБРАЗОВАНИЕ В УСЛОВИЯТА НА ОБЩООБРАЗОВАТЕЛНОТО УЧИЛИЩЕ </vt:lpstr>
      <vt:lpstr>ИНТЕГРИРАНО ОБУЧЕНИЕ И ВКЛЮЧВАЩО ОБРАЗОВАНИЕ В УСЛОВИЯТА НА ОБЩООБРАЗОВАТЕЛНОТО УЧИЛИЩЕ </vt:lpstr>
      <vt:lpstr>ИНТЕГРИРАНО ОБУЧЕНИЕ И ВКЛЮЧВАЩО ОБРАЗОВАНИЕ В УСЛОВИЯТА НА ОБЩООБРАЗОВАТЕЛНОТО УЧИЛИЩЕ </vt:lpstr>
      <vt:lpstr>ИНТЕГРИРАНО ОБУЧЕНИЕ И ВКЛЮЧВАЩО ОБРАЗОВАНИЕ В УСЛОВИЯТА НА ОБЩООБРАЗОВАТЕЛНОТО УЧИЛИЩЕ </vt:lpstr>
      <vt:lpstr>ИНТЕГРИРАНО ОБУЧЕНИЕ И ВКЛЮЧВАЩО ОБРАЗОВАНИЕ В УСЛОВИЯТА НА ОБЩООБРАЗОВАТЕЛНОТО УЧИЛИЩЕ 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нормативни документи,  на които се основава обучението на деца  и ученици със специални образователни потребности /СОП/</dc:title>
  <dc:creator>User</dc:creator>
  <cp:lastModifiedBy>User</cp:lastModifiedBy>
  <cp:revision>45</cp:revision>
  <dcterms:created xsi:type="dcterms:W3CDTF">2014-10-18T16:47:38Z</dcterms:created>
  <dcterms:modified xsi:type="dcterms:W3CDTF">2014-11-08T17:45:49Z</dcterms:modified>
</cp:coreProperties>
</file>