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80" r:id="rId13"/>
    <p:sldId id="279" r:id="rId14"/>
    <p:sldId id="282" r:id="rId15"/>
    <p:sldId id="284" r:id="rId16"/>
    <p:sldId id="283" r:id="rId17"/>
    <p:sldId id="266" r:id="rId18"/>
    <p:sldId id="275" r:id="rId19"/>
    <p:sldId id="276" r:id="rId20"/>
    <p:sldId id="277" r:id="rId21"/>
    <p:sldId id="271" r:id="rId22"/>
    <p:sldId id="272" r:id="rId23"/>
    <p:sldId id="273" r:id="rId24"/>
    <p:sldId id="274" r:id="rId25"/>
    <p:sldId id="278" r:id="rId26"/>
    <p:sldId id="269" r:id="rId27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Odessa Script Cyr" charset="0"/>
      <p:regular r:id="rId34"/>
    </p:embeddedFont>
    <p:embeddedFont>
      <p:font typeface="ArbatDi" charset="0"/>
      <p:regular r:id="rId35"/>
    </p:embeddedFont>
    <p:embeddedFont>
      <p:font typeface="Cambria" pitchFamily="18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5C5"/>
    <a:srgbClr val="D200B4"/>
    <a:srgbClr val="1C7218"/>
    <a:srgbClr val="FFFFCC"/>
    <a:srgbClr val="006C31"/>
    <a:srgbClr val="D2ECB6"/>
    <a:srgbClr val="DE0000"/>
    <a:srgbClr val="FFFF97"/>
    <a:srgbClr val="5A3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0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B6FB4-9CB2-4DCD-B9A9-50E6894DC72B}" type="datetimeFigureOut">
              <a:rPr lang="bg-BG" smtClean="0"/>
              <a:pPr/>
              <a:t>7.6.2012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B40AF-02BE-4739-AE8F-43BF098D668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016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7E874F-A7AA-4F45-A0C5-9A4DEBD6A0E5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5253BC-78D3-4D1E-AAA3-D59E2BB88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65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Контейнер за бележ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31748" name="Контейнер за номер на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E6837-576D-40C7-B9E4-94E8470353C6}" type="slidenum">
              <a:rPr lang="bg-BG" smtClean="0"/>
              <a:pPr/>
              <a:t>18</a:t>
            </a:fld>
            <a:endParaRPr 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Контейнер за бележ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32772" name="Контейнер за номер на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6A4A4-0665-4229-BC2F-3D30DC860503}" type="slidenum">
              <a:rPr lang="bg-BG" smtClean="0"/>
              <a:pPr/>
              <a:t>19</a:t>
            </a:fld>
            <a:endParaRPr 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Контейнер за бележ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33796" name="Контейнер за номер на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C72A0-CE81-4273-97FC-5314DED584DA}" type="slidenum">
              <a:rPr lang="bg-BG" smtClean="0"/>
              <a:pPr/>
              <a:t>20</a:t>
            </a:fld>
            <a:endParaRPr lang="bg-B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Контейнер за бележ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34820" name="Контейнер за номер на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A4398-B5F3-4A92-A668-B81B35053D6F}" type="slidenum">
              <a:rPr lang="bg-BG" smtClean="0"/>
              <a:pPr/>
              <a:t>21</a:t>
            </a:fld>
            <a:endParaRPr lang="bg-B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78CF6-1FDB-4686-9B14-110FF51E37A3}" type="slidenum">
              <a:rPr lang="bg-BG" smtClean="0"/>
              <a:pPr/>
              <a:t>22</a:t>
            </a:fld>
            <a:endParaRPr lang="bg-BG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97432-29A3-4B02-9A25-3B3977F3CC6F}" type="slidenum">
              <a:rPr lang="bg-BG" smtClean="0"/>
              <a:pPr/>
              <a:t>23</a:t>
            </a:fld>
            <a:endParaRPr lang="bg-BG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D0660-51D0-4727-A812-817552A0B77F}" type="slidenum">
              <a:rPr lang="bg-BG" smtClean="0"/>
              <a:pPr/>
              <a:t>24</a:t>
            </a:fld>
            <a:endParaRPr lang="bg-BG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D0660-51D0-4727-A812-817552A0B77F}" type="slidenum">
              <a:rPr lang="bg-BG" smtClean="0"/>
              <a:pPr/>
              <a:t>25</a:t>
            </a:fld>
            <a:endParaRPr lang="bg-BG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9C3D-9254-4D79-88BA-764EF6F37BA9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fld id="{4F64086B-21E8-4FCF-8DF3-1AE8BC2F99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34D1-3FBE-4C70-90ED-CC939C664C8E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2796-D937-4237-B4FA-74E2FC8F4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C1E7-05B2-4A94-B9D8-2A8DDC530544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861D-16A7-4EE2-B636-F43ABEE41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-2514600" y="1371600"/>
            <a:ext cx="3657600" cy="365760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bg-BG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-3222625" y="304800"/>
            <a:ext cx="4038600" cy="4038600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bg-BG" sz="1800" dirty="0">
              <a:solidFill>
                <a:schemeClr val="tx1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71600" y="228600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type vocabulary word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3FFB-7821-442B-80A2-7A097F2CBCE2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43702" y="6492875"/>
            <a:ext cx="2133600" cy="365125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fld id="{620B0321-220A-4032-9687-D278232008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21C9-D0C1-4794-A05E-1E9FB04B3D97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fld id="{0C2BFDD8-2887-440F-871E-12F4B791BD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1797-6127-4601-8E97-7372F891396C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43702" y="6492875"/>
            <a:ext cx="2133600" cy="365125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fld id="{B5352101-5BA0-4EA5-AD4A-74BC8D3C04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C2A0-C15C-4154-BBD9-B3EB27A0CEC6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fld id="{A17E20F2-3DCF-480D-A85C-75CBCC956F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4E34-066E-40B1-8A7E-E02B3DAE37EB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1DD0-D92D-48E0-91FA-0D5175F86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05D8-76CE-4899-960A-1D74C35979C4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9BA7-A3F2-4960-9A4F-76A6FB36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147E-B171-4FA2-8890-0C9F35E05C94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fld id="{E51853DA-8BEA-45B6-AE68-8008C1D5D5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0C14-8819-4638-A8A2-C9AFEA7D1045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fld id="{445EA094-7296-42C3-8ACC-CA965EA8A61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906591-B8E4-48A3-AB54-1F1D990AC271}" type="datetime1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829907D1-05F1-4F77-A1F9-F8F47B6C74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gi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8.gif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gif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98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758801" y="249236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676251" y="218439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142976" y="235743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071539" y="257174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071539" y="207168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2914" y="235743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45341" y="2278053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2791" y="1970078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29516" y="214311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58079" y="235742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58079" y="1857366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29454" y="214311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769174" y="2131386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785843" y="2290930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6121599" y="2131386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214942" y="107154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86644" y="785794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4000496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3142551" y="2142427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409728" y="190914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1782407" y="2139605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авоъгълник 135"/>
          <p:cNvSpPr/>
          <p:nvPr/>
        </p:nvSpPr>
        <p:spPr>
          <a:xfrm>
            <a:off x="753924" y="2236902"/>
            <a:ext cx="75654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6600" b="1" spc="50" dirty="0" smtClean="0">
                <a:ln w="11430"/>
                <a:solidFill>
                  <a:srgbClr val="00B050"/>
                </a:solidFill>
                <a:latin typeface="Odessa Script Cyr" pitchFamily="34" charset="0"/>
              </a:rPr>
              <a:t>Прилага</a:t>
            </a:r>
            <a:r>
              <a:rPr lang="bg-BG" sz="6600" b="1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телн</a:t>
            </a:r>
            <a:r>
              <a:rPr lang="en-US" sz="6600" b="1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o</a:t>
            </a:r>
            <a:r>
              <a:rPr lang="bg-BG" sz="6600" b="1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 име</a:t>
            </a:r>
            <a:endParaRPr lang="bg-BG" sz="6600" b="1" cap="none" spc="50" dirty="0">
              <a:ln w="11430"/>
              <a:solidFill>
                <a:srgbClr val="265A9A"/>
              </a:solidFill>
              <a:latin typeface="Odessa Script Cyr" pitchFamily="34" charset="0"/>
            </a:endParaRPr>
          </a:p>
        </p:txBody>
      </p:sp>
      <p:cxnSp>
        <p:nvCxnSpPr>
          <p:cNvPr id="139" name="Право съединение 138"/>
          <p:cNvCxnSpPr/>
          <p:nvPr/>
        </p:nvCxnSpPr>
        <p:spPr>
          <a:xfrm rot="5400000">
            <a:off x="-892610" y="4607330"/>
            <a:ext cx="3786214" cy="794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авоъгълник 133"/>
          <p:cNvSpPr/>
          <p:nvPr/>
        </p:nvSpPr>
        <p:spPr>
          <a:xfrm>
            <a:off x="3143240" y="3143248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mtClean="0">
                <a:solidFill>
                  <a:srgbClr val="23476B"/>
                </a:solidFill>
              </a:rPr>
              <a:t>Мултимедийна </a:t>
            </a:r>
            <a:r>
              <a:rPr lang="ru-RU" sz="2400" dirty="0" smtClean="0">
                <a:solidFill>
                  <a:srgbClr val="23476B"/>
                </a:solidFill>
              </a:rPr>
              <a:t>презентация по </a:t>
            </a:r>
            <a:r>
              <a:rPr lang="ru-RU" sz="2400" dirty="0" err="1" smtClean="0">
                <a:solidFill>
                  <a:srgbClr val="23476B"/>
                </a:solidFill>
              </a:rPr>
              <a:t>български</a:t>
            </a:r>
            <a:r>
              <a:rPr lang="ru-RU" sz="2400" dirty="0" smtClean="0">
                <a:solidFill>
                  <a:srgbClr val="23476B"/>
                </a:solidFill>
              </a:rPr>
              <a:t> </a:t>
            </a:r>
            <a:r>
              <a:rPr lang="ru-RU" sz="2400" dirty="0" err="1" smtClean="0">
                <a:solidFill>
                  <a:srgbClr val="23476B"/>
                </a:solidFill>
              </a:rPr>
              <a:t>език</a:t>
            </a:r>
            <a:r>
              <a:rPr lang="ru-RU" sz="2400" dirty="0" smtClean="0">
                <a:solidFill>
                  <a:srgbClr val="23476B"/>
                </a:solidFill>
              </a:rPr>
              <a:t> </a:t>
            </a:r>
            <a:r>
              <a:rPr lang="ru-RU" sz="2400" dirty="0" err="1" smtClean="0">
                <a:solidFill>
                  <a:srgbClr val="23476B"/>
                </a:solidFill>
              </a:rPr>
              <a:t>към</a:t>
            </a:r>
            <a:r>
              <a:rPr lang="ru-RU" sz="2400" dirty="0" smtClean="0">
                <a:solidFill>
                  <a:srgbClr val="23476B"/>
                </a:solidFill>
              </a:rPr>
              <a:t> </a:t>
            </a:r>
            <a:r>
              <a:rPr lang="ru-RU" sz="2400" dirty="0" err="1" smtClean="0">
                <a:solidFill>
                  <a:srgbClr val="23476B"/>
                </a:solidFill>
              </a:rPr>
              <a:t>помагало</a:t>
            </a:r>
            <a:r>
              <a:rPr lang="ru-RU" sz="2400" dirty="0" smtClean="0">
                <a:solidFill>
                  <a:srgbClr val="23476B"/>
                </a:solidFill>
              </a:rPr>
              <a:t> с </a:t>
            </a:r>
            <a:r>
              <a:rPr lang="en-US" sz="2400" dirty="0" smtClean="0">
                <a:solidFill>
                  <a:srgbClr val="23476B"/>
                </a:solidFill>
              </a:rPr>
              <a:t>   </a:t>
            </a:r>
            <a:r>
              <a:rPr lang="ru-RU" sz="2400" dirty="0" smtClean="0">
                <a:solidFill>
                  <a:srgbClr val="23476B"/>
                </a:solidFill>
              </a:rPr>
              <a:t>методически разработки на </a:t>
            </a:r>
            <a:r>
              <a:rPr lang="ru-RU" sz="2400" dirty="0" err="1" smtClean="0">
                <a:solidFill>
                  <a:srgbClr val="23476B"/>
                </a:solidFill>
              </a:rPr>
              <a:t>уроци</a:t>
            </a:r>
            <a:endParaRPr lang="en-US" sz="2400" dirty="0" smtClean="0">
              <a:solidFill>
                <a:srgbClr val="23476B"/>
              </a:solidFill>
            </a:endParaRPr>
          </a:p>
          <a:p>
            <a:pPr algn="ctr"/>
            <a:r>
              <a:rPr lang="ru-RU" sz="2400" dirty="0" smtClean="0">
                <a:solidFill>
                  <a:srgbClr val="23476B"/>
                </a:solidFill>
              </a:rPr>
              <a:t>за ІІ </a:t>
            </a:r>
            <a:r>
              <a:rPr lang="ru-RU" sz="2400" dirty="0" err="1" smtClean="0">
                <a:solidFill>
                  <a:srgbClr val="23476B"/>
                </a:solidFill>
              </a:rPr>
              <a:t>клас</a:t>
            </a:r>
            <a:r>
              <a:rPr lang="ru-RU" sz="2400" dirty="0" smtClean="0">
                <a:solidFill>
                  <a:srgbClr val="23476B"/>
                </a:solidFill>
              </a:rPr>
              <a:t> по учебника на</a:t>
            </a:r>
            <a:br>
              <a:rPr lang="ru-RU" sz="2400" dirty="0" smtClean="0">
                <a:solidFill>
                  <a:srgbClr val="23476B"/>
                </a:solidFill>
              </a:rPr>
            </a:br>
            <a:r>
              <a:rPr lang="ru-RU" sz="2400" dirty="0" smtClean="0">
                <a:solidFill>
                  <a:srgbClr val="23476B"/>
                </a:solidFill>
              </a:rPr>
              <a:t> </a:t>
            </a:r>
            <a:br>
              <a:rPr lang="ru-RU" sz="2400" dirty="0" smtClean="0">
                <a:solidFill>
                  <a:srgbClr val="23476B"/>
                </a:solidFill>
              </a:rPr>
            </a:br>
            <a:endParaRPr lang="ru-RU" sz="2400" dirty="0" smtClean="0">
              <a:solidFill>
                <a:srgbClr val="23476B"/>
              </a:solidFill>
            </a:endParaRPr>
          </a:p>
        </p:txBody>
      </p:sp>
      <p:grpSp>
        <p:nvGrpSpPr>
          <p:cNvPr id="138" name="Групиране 137"/>
          <p:cNvGrpSpPr/>
          <p:nvPr/>
        </p:nvGrpSpPr>
        <p:grpSpPr>
          <a:xfrm>
            <a:off x="3143208" y="4714884"/>
            <a:ext cx="6000792" cy="1178304"/>
            <a:chOff x="2841676" y="4660219"/>
            <a:chExt cx="5431517" cy="1178304"/>
          </a:xfrm>
        </p:grpSpPr>
        <p:pic>
          <p:nvPicPr>
            <p:cNvPr id="140" name="Картина 139" descr="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2975" y="4660219"/>
              <a:ext cx="3343275" cy="666750"/>
            </a:xfrm>
            <a:prstGeom prst="rect">
              <a:avLst/>
            </a:prstGeom>
          </p:spPr>
        </p:pic>
        <p:sp>
          <p:nvSpPr>
            <p:cNvPr id="143" name="Правоъгълник 142"/>
            <p:cNvSpPr/>
            <p:nvPr/>
          </p:nvSpPr>
          <p:spPr>
            <a:xfrm>
              <a:off x="2841676" y="4945971"/>
              <a:ext cx="5431517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23476B"/>
                  </a:solidFill>
                </a:rPr>
                <a:t/>
              </a:r>
              <a:br>
                <a:rPr lang="ru-RU" sz="2800" b="1" dirty="0" smtClean="0">
                  <a:solidFill>
                    <a:srgbClr val="23476B"/>
                  </a:solidFill>
                </a:rPr>
              </a:br>
              <a:r>
                <a:rPr lang="ru-RU" sz="2400" b="1" dirty="0" smtClean="0">
                  <a:solidFill>
                    <a:srgbClr val="23476B"/>
                  </a:solidFill>
                </a:rPr>
                <a:t>Автор:</a:t>
              </a:r>
              <a:r>
                <a:rPr lang="ru-RU" sz="2400" dirty="0" smtClean="0">
                  <a:solidFill>
                    <a:srgbClr val="23476B"/>
                  </a:solidFill>
                </a:rPr>
                <a:t> Павлина Първанова, 201</a:t>
              </a:r>
              <a:r>
                <a:rPr lang="en-US" sz="2400" dirty="0" smtClean="0">
                  <a:solidFill>
                    <a:srgbClr val="23476B"/>
                  </a:solidFill>
                </a:rPr>
                <a:t>2</a:t>
              </a:r>
              <a:endParaRPr lang="bg-BG" sz="2400" dirty="0">
                <a:solidFill>
                  <a:srgbClr val="23476B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8962">
            <a:off x="1518446" y="3403607"/>
            <a:ext cx="1705851" cy="220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64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14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21" grpId="0" animBg="1" autoUpdateAnimBg="0"/>
      <p:bldP spid="30" grpId="0" animBg="1" autoUpdateAnimBg="0"/>
      <p:bldP spid="84" grpId="0" animBg="1" autoUpdateAnimBg="0"/>
      <p:bldP spid="123" grpId="0" animBg="1" autoUpdateAnimBg="0"/>
      <p:bldP spid="124" grpId="0" animBg="1" autoUpdateAnimBg="0"/>
      <p:bldP spid="125" grpId="0" animBg="1" autoUpdateAnimBg="0"/>
      <p:bldP spid="126" grpId="0" animBg="1" autoUpdateAnimBg="0"/>
      <p:bldP spid="127" grpId="0" animBg="1" autoUpdateAnimBg="0"/>
      <p:bldP spid="128" grpId="0" animBg="1" autoUpdateAnimBg="0"/>
      <p:bldP spid="129" grpId="0" animBg="1" autoUpdateAnimBg="0"/>
      <p:bldP spid="130" grpId="0" animBg="1" autoUpdateAnimBg="0"/>
      <p:bldP spid="131" grpId="0" animBg="1" autoUpdateAnimBg="0"/>
      <p:bldP spid="132" grpId="0" animBg="1" autoUpdateAnimBg="0"/>
      <p:bldP spid="133" grpId="0" animBg="1" autoUpdateAnimBg="0"/>
      <p:bldP spid="1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FFB-7821-442B-80A2-7A097F2CBCE2}" type="datetime1">
              <a:rPr lang="ru-RU" smtClean="0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pPr>
              <a:defRPr/>
            </a:pPr>
            <a:fld id="{620B0321-220A-4032-9687-D278232008A5}" type="slidenum">
              <a:rPr lang="ru-RU" sz="3200" smtClean="0"/>
              <a:pPr>
                <a:defRPr/>
              </a:pPr>
              <a:t>10</a:t>
            </a:fld>
            <a:endParaRPr lang="ru-RU" sz="3200" dirty="0"/>
          </a:p>
        </p:txBody>
      </p:sp>
      <p:cxnSp>
        <p:nvCxnSpPr>
          <p:cNvPr id="6" name="Право съединение 5"/>
          <p:cNvCxnSpPr/>
          <p:nvPr/>
        </p:nvCxnSpPr>
        <p:spPr>
          <a:xfrm rot="5400000">
            <a:off x="-2320961" y="3249623"/>
            <a:ext cx="6500834" cy="1588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оъгълник 8"/>
          <p:cNvSpPr/>
          <p:nvPr/>
        </p:nvSpPr>
        <p:spPr>
          <a:xfrm>
            <a:off x="909503" y="44624"/>
            <a:ext cx="82686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6000" b="1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Прилагателни имена</a:t>
            </a:r>
            <a:endParaRPr lang="bg-BG" sz="6000" b="1" cap="none" spc="50" dirty="0">
              <a:ln w="11430"/>
              <a:solidFill>
                <a:srgbClr val="265A9A"/>
              </a:solidFill>
              <a:latin typeface="Odessa Script Cyr" pitchFamily="34" charset="0"/>
            </a:endParaRPr>
          </a:p>
        </p:txBody>
      </p:sp>
      <p:sp>
        <p:nvSpPr>
          <p:cNvPr id="16" name="Блоксхема: алтернативен процес 15"/>
          <p:cNvSpPr/>
          <p:nvPr/>
        </p:nvSpPr>
        <p:spPr>
          <a:xfrm>
            <a:off x="3428992" y="4500570"/>
            <a:ext cx="2928958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Да съставим схема!</a:t>
            </a:r>
            <a:endParaRPr lang="bg-BG" sz="2400" b="1" dirty="0"/>
          </a:p>
        </p:txBody>
      </p:sp>
      <p:pic>
        <p:nvPicPr>
          <p:cNvPr id="2051" name="Picture 3" descr="прил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3714776" cy="4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прил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7715304" cy="4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прил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5" y="1643050"/>
            <a:ext cx="77341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Контейнер за съдържание 9"/>
          <p:cNvGraphicFramePr>
            <a:graphicFrameLocks noGrp="1"/>
          </p:cNvGraphicFramePr>
          <p:nvPr>
            <p:ph idx="1"/>
          </p:nvPr>
        </p:nvGraphicFramePr>
        <p:xfrm>
          <a:off x="1071529" y="1214422"/>
          <a:ext cx="7858126" cy="458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75"/>
                <a:gridCol w="2786051"/>
              </a:tblGrid>
              <a:tr h="526853"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>
                          <a:effectLst/>
                        </a:rPr>
                        <a:t>СЛОВОСЪЧЕТАНИЕ</a:t>
                      </a:r>
                      <a:endParaRPr lang="bg-BG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>
                          <a:effectLst/>
                        </a:rPr>
                        <a:t>ПРИЗНАК</a:t>
                      </a:r>
                      <a:endParaRPr lang="bg-BG" sz="2800" dirty="0">
                        <a:effectLst/>
                      </a:endParaRPr>
                    </a:p>
                  </a:txBody>
                  <a:tcPr/>
                </a:tc>
              </a:tr>
              <a:tr h="526853">
                <a:tc>
                  <a:txBody>
                    <a:bodyPr/>
                    <a:lstStyle/>
                    <a:p>
                      <a:pPr algn="l"/>
                      <a:r>
                        <a:rPr lang="bg-BG" sz="3200" b="1" dirty="0" smtClean="0">
                          <a:solidFill>
                            <a:srgbClr val="E048B5"/>
                          </a:solidFill>
                          <a:effectLst/>
                        </a:rPr>
                        <a:t>СЛАДЪК</a:t>
                      </a:r>
                      <a:r>
                        <a:rPr lang="bg-BG" sz="3200" b="1" dirty="0" smtClean="0">
                          <a:effectLst/>
                        </a:rPr>
                        <a:t> БОНБОН</a:t>
                      </a:r>
                      <a:endParaRPr lang="bg-BG" sz="3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dirty="0">
                        <a:effectLst/>
                      </a:endParaRPr>
                    </a:p>
                  </a:txBody>
                  <a:tcPr/>
                </a:tc>
              </a:tr>
              <a:tr h="526853">
                <a:tc>
                  <a:txBody>
                    <a:bodyPr/>
                    <a:lstStyle/>
                    <a:p>
                      <a:pPr algn="l"/>
                      <a:r>
                        <a:rPr lang="bg-BG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АРОМАТЕН</a:t>
                      </a:r>
                      <a:r>
                        <a:rPr lang="bg-BG" sz="3200" b="1" dirty="0" smtClean="0">
                          <a:effectLst/>
                        </a:rPr>
                        <a:t> ЧАЙ</a:t>
                      </a:r>
                      <a:endParaRPr lang="bg-BG" sz="3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dirty="0">
                        <a:effectLst/>
                      </a:endParaRPr>
                    </a:p>
                  </a:txBody>
                  <a:tcPr/>
                </a:tc>
              </a:tr>
              <a:tr h="526853">
                <a:tc>
                  <a:txBody>
                    <a:bodyPr/>
                    <a:lstStyle/>
                    <a:p>
                      <a:pPr algn="l"/>
                      <a:r>
                        <a:rPr lang="bg-BG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КРЪГЛА</a:t>
                      </a:r>
                      <a:r>
                        <a:rPr lang="bg-BG" sz="3200" b="1" dirty="0" smtClean="0">
                          <a:effectLst/>
                        </a:rPr>
                        <a:t> ДИНЯ</a:t>
                      </a:r>
                      <a:endParaRPr lang="bg-BG" sz="3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dirty="0">
                        <a:effectLst/>
                      </a:endParaRPr>
                    </a:p>
                  </a:txBody>
                  <a:tcPr/>
                </a:tc>
              </a:tr>
              <a:tr h="526853">
                <a:tc>
                  <a:txBody>
                    <a:bodyPr/>
                    <a:lstStyle/>
                    <a:p>
                      <a:pPr algn="l"/>
                      <a:r>
                        <a:rPr lang="bg-BG" sz="3200" b="1" dirty="0" smtClean="0">
                          <a:solidFill>
                            <a:srgbClr val="00B050"/>
                          </a:solidFill>
                          <a:effectLst/>
                        </a:rPr>
                        <a:t>ВИСОКО</a:t>
                      </a:r>
                      <a:r>
                        <a:rPr lang="bg-BG" sz="3200" b="1" dirty="0" smtClean="0">
                          <a:effectLst/>
                        </a:rPr>
                        <a:t> ДЪРВО</a:t>
                      </a:r>
                      <a:endParaRPr lang="bg-BG" sz="3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dirty="0">
                        <a:effectLst/>
                      </a:endParaRPr>
                    </a:p>
                  </a:txBody>
                  <a:tcPr/>
                </a:tc>
              </a:tr>
              <a:tr h="526853">
                <a:tc>
                  <a:txBody>
                    <a:bodyPr/>
                    <a:lstStyle/>
                    <a:p>
                      <a:pPr algn="l"/>
                      <a:r>
                        <a:rPr lang="bg-BG" sz="3200" b="1" dirty="0" smtClean="0">
                          <a:solidFill>
                            <a:srgbClr val="FFFF00"/>
                          </a:solidFill>
                          <a:effectLst/>
                        </a:rPr>
                        <a:t>МАЛКА</a:t>
                      </a:r>
                      <a:r>
                        <a:rPr lang="bg-BG" sz="3200" b="1" dirty="0" smtClean="0">
                          <a:effectLst/>
                        </a:rPr>
                        <a:t> КУКЛА</a:t>
                      </a:r>
                      <a:endParaRPr lang="bg-BG" sz="3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dirty="0">
                        <a:effectLst/>
                      </a:endParaRPr>
                    </a:p>
                  </a:txBody>
                  <a:tcPr/>
                </a:tc>
              </a:tr>
              <a:tr h="526853">
                <a:tc>
                  <a:txBody>
                    <a:bodyPr/>
                    <a:lstStyle/>
                    <a:p>
                      <a:pPr algn="l"/>
                      <a:r>
                        <a:rPr lang="bg-BG" sz="3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СИНЬО</a:t>
                      </a:r>
                      <a:r>
                        <a:rPr lang="bg-BG" sz="3200" b="1" dirty="0" smtClean="0">
                          <a:effectLst/>
                        </a:rPr>
                        <a:t> ЦВЕТЕ</a:t>
                      </a:r>
                      <a:endParaRPr lang="bg-BG" sz="3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dirty="0">
                        <a:effectLst/>
                      </a:endParaRPr>
                    </a:p>
                  </a:txBody>
                  <a:tcPr/>
                </a:tc>
              </a:tr>
              <a:tr h="526853">
                <a:tc>
                  <a:txBody>
                    <a:bodyPr/>
                    <a:lstStyle/>
                    <a:p>
                      <a:pPr algn="l"/>
                      <a:r>
                        <a:rPr lang="bg-BG" sz="3200" b="1" dirty="0" smtClean="0">
                          <a:solidFill>
                            <a:srgbClr val="7030A0"/>
                          </a:solidFill>
                          <a:effectLst/>
                        </a:rPr>
                        <a:t>ЛЕК</a:t>
                      </a:r>
                      <a:r>
                        <a:rPr lang="bg-BG" sz="3200" b="1" dirty="0" smtClean="0">
                          <a:effectLst/>
                        </a:rPr>
                        <a:t> ПУХ</a:t>
                      </a:r>
                      <a:endParaRPr lang="bg-BG" sz="32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FFB-7821-442B-80A2-7A097F2CBCE2}" type="datetime1">
              <a:rPr lang="ru-RU" smtClean="0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B0321-220A-4032-9687-D278232008A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cxnSp>
        <p:nvCxnSpPr>
          <p:cNvPr id="6" name="Право съединение 5"/>
          <p:cNvCxnSpPr/>
          <p:nvPr/>
        </p:nvCxnSpPr>
        <p:spPr>
          <a:xfrm rot="5400000">
            <a:off x="-2320961" y="3249623"/>
            <a:ext cx="6500834" cy="1588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оъгълник 8"/>
          <p:cNvSpPr/>
          <p:nvPr/>
        </p:nvSpPr>
        <p:spPr>
          <a:xfrm>
            <a:off x="930251" y="0"/>
            <a:ext cx="82686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6000" b="1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Прилагателни имена</a:t>
            </a:r>
            <a:endParaRPr lang="bg-BG" sz="6000" b="1" cap="none" spc="50" dirty="0">
              <a:ln w="11430"/>
              <a:solidFill>
                <a:srgbClr val="265A9A"/>
              </a:solidFill>
              <a:latin typeface="Odessa Script Cyr" pitchFamily="34" charset="0"/>
            </a:endParaRPr>
          </a:p>
        </p:txBody>
      </p:sp>
      <p:pic>
        <p:nvPicPr>
          <p:cNvPr id="12" name="Картина 11" descr="бонб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092" y="1643034"/>
            <a:ext cx="1643074" cy="724366"/>
          </a:xfrm>
          <a:prstGeom prst="rect">
            <a:avLst/>
          </a:prstGeom>
        </p:spPr>
      </p:pic>
      <p:pic>
        <p:nvPicPr>
          <p:cNvPr id="13" name="Картина 12" descr="чай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40" y="2285976"/>
            <a:ext cx="857256" cy="747527"/>
          </a:xfrm>
          <a:prstGeom prst="rect">
            <a:avLst/>
          </a:prstGeom>
        </p:spPr>
      </p:pic>
      <p:pic>
        <p:nvPicPr>
          <p:cNvPr id="14" name="Картина 13" descr="дин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282" y="2571728"/>
            <a:ext cx="1124714" cy="1001846"/>
          </a:xfrm>
          <a:prstGeom prst="rect">
            <a:avLst/>
          </a:prstGeom>
        </p:spPr>
      </p:pic>
      <p:pic>
        <p:nvPicPr>
          <p:cNvPr id="15" name="Картина 14" descr="tre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40" y="3143232"/>
            <a:ext cx="645751" cy="933441"/>
          </a:xfrm>
          <a:prstGeom prst="rect">
            <a:avLst/>
          </a:prstGeom>
        </p:spPr>
      </p:pic>
      <p:pic>
        <p:nvPicPr>
          <p:cNvPr id="16" name="Картина 15" descr="кукл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24" y="3428984"/>
            <a:ext cx="571504" cy="1274424"/>
          </a:xfrm>
          <a:prstGeom prst="rect">
            <a:avLst/>
          </a:prstGeom>
        </p:spPr>
      </p:pic>
      <p:pic>
        <p:nvPicPr>
          <p:cNvPr id="18" name="Картина 17" descr="синьо цвете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02" y="4357678"/>
            <a:ext cx="1285868" cy="964401"/>
          </a:xfrm>
          <a:prstGeom prst="rect">
            <a:avLst/>
          </a:prstGeom>
        </p:spPr>
      </p:pic>
      <p:pic>
        <p:nvPicPr>
          <p:cNvPr id="19" name="Картина 18" descr="02png_9796471_93725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16964">
            <a:off x="3069623" y="5059607"/>
            <a:ext cx="1229236" cy="1150834"/>
          </a:xfrm>
          <a:prstGeom prst="rect">
            <a:avLst/>
          </a:prstGeom>
        </p:spPr>
      </p:pic>
      <p:sp>
        <p:nvSpPr>
          <p:cNvPr id="20" name="Текстово поле 19"/>
          <p:cNvSpPr txBox="1"/>
          <p:nvPr/>
        </p:nvSpPr>
        <p:spPr>
          <a:xfrm>
            <a:off x="6143604" y="1643034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ВКУС</a:t>
            </a:r>
            <a:endParaRPr lang="bg-BG" sz="4400" dirty="0">
              <a:latin typeface="+mn-lt"/>
            </a:endParaRPr>
          </a:p>
        </p:txBody>
      </p:sp>
      <p:sp>
        <p:nvSpPr>
          <p:cNvPr id="21" name="Текстово поле 20"/>
          <p:cNvSpPr txBox="1"/>
          <p:nvPr/>
        </p:nvSpPr>
        <p:spPr>
          <a:xfrm>
            <a:off x="6072166" y="2214538"/>
            <a:ext cx="2428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МИРИС</a:t>
            </a:r>
            <a:endParaRPr lang="bg-BG" sz="4400" dirty="0">
              <a:latin typeface="+mn-lt"/>
            </a:endParaRPr>
          </a:p>
        </p:txBody>
      </p:sp>
      <p:sp>
        <p:nvSpPr>
          <p:cNvPr id="22" name="Текстово поле 21"/>
          <p:cNvSpPr txBox="1"/>
          <p:nvPr/>
        </p:nvSpPr>
        <p:spPr>
          <a:xfrm>
            <a:off x="6072166" y="2786042"/>
            <a:ext cx="2428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ФОРМА</a:t>
            </a:r>
            <a:endParaRPr lang="bg-BG" sz="4400" dirty="0">
              <a:latin typeface="+mn-lt"/>
            </a:endParaRPr>
          </a:p>
        </p:txBody>
      </p:sp>
      <p:sp>
        <p:nvSpPr>
          <p:cNvPr id="23" name="Текстово поле 22"/>
          <p:cNvSpPr txBox="1"/>
          <p:nvPr/>
        </p:nvSpPr>
        <p:spPr>
          <a:xfrm>
            <a:off x="6000760" y="3429000"/>
            <a:ext cx="3143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ВИСОЧИНА</a:t>
            </a:r>
            <a:endParaRPr lang="bg-BG" sz="4400" dirty="0">
              <a:latin typeface="+mn-lt"/>
            </a:endParaRPr>
          </a:p>
        </p:txBody>
      </p:sp>
      <p:sp>
        <p:nvSpPr>
          <p:cNvPr id="24" name="Текстово поле 23"/>
          <p:cNvSpPr txBox="1"/>
          <p:nvPr/>
        </p:nvSpPr>
        <p:spPr>
          <a:xfrm>
            <a:off x="5929258" y="4000488"/>
            <a:ext cx="3214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bg-BG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ГОЛЕМИНА </a:t>
            </a:r>
            <a:endParaRPr lang="bg-BG" sz="4400" dirty="0">
              <a:latin typeface="+mn-lt"/>
            </a:endParaRPr>
          </a:p>
        </p:txBody>
      </p:sp>
      <p:sp>
        <p:nvSpPr>
          <p:cNvPr id="25" name="Текстово поле 24"/>
          <p:cNvSpPr txBox="1"/>
          <p:nvPr/>
        </p:nvSpPr>
        <p:spPr>
          <a:xfrm>
            <a:off x="6072166" y="4571992"/>
            <a:ext cx="2428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ЦВЯТ</a:t>
            </a:r>
            <a:endParaRPr lang="bg-BG" sz="4400" dirty="0">
              <a:latin typeface="+mn-lt"/>
            </a:endParaRPr>
          </a:p>
        </p:txBody>
      </p:sp>
      <p:sp>
        <p:nvSpPr>
          <p:cNvPr id="26" name="Текстово поле 25"/>
          <p:cNvSpPr txBox="1"/>
          <p:nvPr/>
        </p:nvSpPr>
        <p:spPr>
          <a:xfrm>
            <a:off x="6072166" y="5143496"/>
            <a:ext cx="2428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ТЕГЛО</a:t>
            </a:r>
            <a:endParaRPr lang="bg-BG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FFB-7821-442B-80A2-7A097F2CBCE2}" type="datetime1">
              <a:rPr lang="ru-RU" smtClean="0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pPr>
              <a:defRPr/>
            </a:pPr>
            <a:fld id="{620B0321-220A-4032-9687-D278232008A5}" type="slidenum">
              <a:rPr lang="ru-RU" sz="3200" smtClean="0"/>
              <a:pPr>
                <a:defRPr/>
              </a:pPr>
              <a:t>12</a:t>
            </a:fld>
            <a:endParaRPr lang="ru-RU" sz="3200" dirty="0"/>
          </a:p>
        </p:txBody>
      </p:sp>
      <p:cxnSp>
        <p:nvCxnSpPr>
          <p:cNvPr id="6" name="Право съединение 5"/>
          <p:cNvCxnSpPr/>
          <p:nvPr/>
        </p:nvCxnSpPr>
        <p:spPr>
          <a:xfrm rot="5400000">
            <a:off x="-2320961" y="3249623"/>
            <a:ext cx="6500834" cy="1588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оъгълник 8"/>
          <p:cNvSpPr/>
          <p:nvPr/>
        </p:nvSpPr>
        <p:spPr>
          <a:xfrm>
            <a:off x="931705" y="0"/>
            <a:ext cx="82686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6000" b="1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Прилагателни имена</a:t>
            </a:r>
            <a:endParaRPr lang="bg-BG" sz="6000" b="1" cap="none" spc="50" dirty="0">
              <a:ln w="11430"/>
              <a:solidFill>
                <a:srgbClr val="265A9A"/>
              </a:solidFill>
              <a:latin typeface="Odessa Script Cyr" pitchFamily="34" charset="0"/>
            </a:endParaRPr>
          </a:p>
        </p:txBody>
      </p:sp>
      <p:sp>
        <p:nvSpPr>
          <p:cNvPr id="16" name="Блоксхема: алтернативен процес 15"/>
          <p:cNvSpPr/>
          <p:nvPr/>
        </p:nvSpPr>
        <p:spPr>
          <a:xfrm>
            <a:off x="3214678" y="4500570"/>
            <a:ext cx="3429024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Да довършим схемата!</a:t>
            </a:r>
            <a:endParaRPr lang="bg-BG" sz="2400" b="1" dirty="0"/>
          </a:p>
        </p:txBody>
      </p:sp>
      <p:pic>
        <p:nvPicPr>
          <p:cNvPr id="2051" name="Picture 3" descr="прил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3714776" cy="4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прил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7715304" cy="4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прил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5" y="1643050"/>
            <a:ext cx="77341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прил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643050"/>
            <a:ext cx="76438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FFB-7821-442B-80A2-7A097F2CBCE2}" type="datetime1">
              <a:rPr lang="ru-RU" smtClean="0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B0321-220A-4032-9687-D278232008A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cxnSp>
        <p:nvCxnSpPr>
          <p:cNvPr id="6" name="Право съединение 5"/>
          <p:cNvCxnSpPr/>
          <p:nvPr/>
        </p:nvCxnSpPr>
        <p:spPr>
          <a:xfrm rot="5400000">
            <a:off x="-2178069" y="3267916"/>
            <a:ext cx="6500834" cy="1588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оъгълник 8"/>
          <p:cNvSpPr/>
          <p:nvPr/>
        </p:nvSpPr>
        <p:spPr>
          <a:xfrm>
            <a:off x="971600" y="30798"/>
            <a:ext cx="82686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6000" b="1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Прилагателни имена</a:t>
            </a:r>
            <a:endParaRPr lang="bg-BG" sz="6000" b="1" cap="none" spc="50" dirty="0">
              <a:ln w="11430"/>
              <a:solidFill>
                <a:srgbClr val="265A9A"/>
              </a:solidFill>
              <a:latin typeface="Odessa Script Cyr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>
            <a:off x="7572396" y="1714488"/>
            <a:ext cx="15716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01024" y="2357430"/>
            <a:ext cx="1000132" cy="52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>
            <a:off x="0" y="3000372"/>
            <a:ext cx="2143108" cy="4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124744"/>
            <a:ext cx="6572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lum contrast="10000"/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3143" y="4005908"/>
            <a:ext cx="7578381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  <a:duotone>
              <a:prstClr val="black"/>
              <a:srgbClr val="FF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714488"/>
            <a:ext cx="9144000" cy="180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FFB-7821-442B-80A2-7A097F2CBCE2}" type="datetime1">
              <a:rPr lang="ru-RU" smtClean="0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B0321-220A-4032-9687-D278232008A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cxnSp>
        <p:nvCxnSpPr>
          <p:cNvPr id="6" name="Право съединение 5"/>
          <p:cNvCxnSpPr/>
          <p:nvPr/>
        </p:nvCxnSpPr>
        <p:spPr>
          <a:xfrm rot="5400000">
            <a:off x="-2320961" y="3249623"/>
            <a:ext cx="6500834" cy="1588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оъгълник 8"/>
          <p:cNvSpPr/>
          <p:nvPr/>
        </p:nvSpPr>
        <p:spPr>
          <a:xfrm>
            <a:off x="958992" y="0"/>
            <a:ext cx="82686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6000" b="1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Прилагателни имена</a:t>
            </a:r>
            <a:endParaRPr lang="bg-BG" sz="6000" b="1" cap="none" spc="50" dirty="0">
              <a:ln w="11430"/>
              <a:solidFill>
                <a:srgbClr val="265A9A"/>
              </a:solidFill>
              <a:latin typeface="Odessa Script Cyr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00100" y="1214422"/>
            <a:ext cx="7929618" cy="1594846"/>
          </a:xfrm>
          <a:prstGeom prst="rect">
            <a:avLst/>
          </a:prstGeom>
          <a:ln>
            <a:solidFill>
              <a:srgbClr val="006C3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496"/>
            <a:ext cx="2128839" cy="3484518"/>
          </a:xfrm>
          <a:prstGeom prst="rect">
            <a:avLst/>
          </a:prstGeom>
          <a:ln>
            <a:solidFill>
              <a:srgbClr val="1C721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43042" y="1285860"/>
            <a:ext cx="6738988" cy="105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FFB-7821-442B-80A2-7A097F2CBCE2}" type="datetime1">
              <a:rPr lang="ru-RU" smtClean="0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B0321-220A-4032-9687-D278232008A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cxnSp>
        <p:nvCxnSpPr>
          <p:cNvPr id="6" name="Право съединение 5"/>
          <p:cNvCxnSpPr/>
          <p:nvPr/>
        </p:nvCxnSpPr>
        <p:spPr>
          <a:xfrm rot="5400000">
            <a:off x="-2320961" y="3249623"/>
            <a:ext cx="6500834" cy="1588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Картина 6" descr="дин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2757">
            <a:off x="500034" y="1714488"/>
            <a:ext cx="2092084" cy="990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44" y="285728"/>
            <a:ext cx="51771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000364" y="2500306"/>
            <a:ext cx="3643338" cy="1402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142944" y="4214818"/>
            <a:ext cx="8001056" cy="1189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8000" contrast="13000"/>
          </a:blip>
          <a:srcRect/>
          <a:stretch>
            <a:fillRect/>
          </a:stretch>
        </p:blipFill>
        <p:spPr bwMode="auto">
          <a:xfrm>
            <a:off x="1000100" y="1129988"/>
            <a:ext cx="7786742" cy="2003724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FFB-7821-442B-80A2-7A097F2CBCE2}" type="datetime1">
              <a:rPr lang="ru-RU" smtClean="0"/>
              <a:pPr>
                <a:defRPr/>
              </a:pPr>
              <a:t>07.06.2012</a:t>
            </a:fld>
            <a:endParaRPr lang="ru-RU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B0321-220A-4032-9687-D278232008A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cxnSp>
        <p:nvCxnSpPr>
          <p:cNvPr id="6" name="Право съединение 5"/>
          <p:cNvCxnSpPr/>
          <p:nvPr/>
        </p:nvCxnSpPr>
        <p:spPr>
          <a:xfrm rot="5400000">
            <a:off x="-2320961" y="3249623"/>
            <a:ext cx="6500834" cy="1588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ово поле 14"/>
          <p:cNvSpPr txBox="1"/>
          <p:nvPr/>
        </p:nvSpPr>
        <p:spPr>
          <a:xfrm>
            <a:off x="1428728" y="3571876"/>
            <a:ext cx="17157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дъхава</a:t>
            </a:r>
          </a:p>
          <a:p>
            <a:r>
              <a:rPr lang="bg-BG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виолетова</a:t>
            </a:r>
          </a:p>
          <a:p>
            <a:r>
              <a:rPr lang="bg-BG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малка</a:t>
            </a:r>
          </a:p>
          <a:p>
            <a:r>
              <a:rPr lang="bg-BG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красива</a:t>
            </a:r>
          </a:p>
          <a:p>
            <a:r>
              <a:rPr lang="bg-BG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кокетна</a:t>
            </a: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4500562" y="3643314"/>
            <a:ext cx="17262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бяла</a:t>
            </a:r>
          </a:p>
          <a:p>
            <a:r>
              <a:rPr lang="bg-BG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нежна</a:t>
            </a:r>
          </a:p>
          <a:p>
            <a:r>
              <a:rPr lang="bg-BG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ароматна</a:t>
            </a:r>
          </a:p>
          <a:p>
            <a:r>
              <a:rPr lang="bg-BG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изправена</a:t>
            </a:r>
          </a:p>
          <a:p>
            <a:r>
              <a:rPr lang="bg-BG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тънка</a:t>
            </a:r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7286644" y="3643314"/>
            <a:ext cx="12465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</a:p>
          <a:p>
            <a:r>
              <a:rPr lang="bg-BG" sz="28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уханен</a:t>
            </a:r>
            <a:endParaRPr lang="bg-BG" sz="2800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кичест</a:t>
            </a:r>
          </a:p>
          <a:p>
            <a:r>
              <a:rPr lang="bg-BG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бухнал</a:t>
            </a:r>
          </a:p>
          <a:p>
            <a:r>
              <a:rPr lang="bg-BG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гъст</a:t>
            </a:r>
          </a:p>
        </p:txBody>
      </p:sp>
      <p:sp>
        <p:nvSpPr>
          <p:cNvPr id="18" name="Правоъгълник 17"/>
          <p:cNvSpPr/>
          <p:nvPr/>
        </p:nvSpPr>
        <p:spPr>
          <a:xfrm>
            <a:off x="1000100" y="3071810"/>
            <a:ext cx="2003497" cy="523220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2800" b="1" cap="none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теменужка</a:t>
            </a:r>
            <a:endParaRPr lang="bg-BG" sz="2800" b="1" cap="none" spc="50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авоъгълник 18"/>
          <p:cNvSpPr/>
          <p:nvPr/>
        </p:nvSpPr>
        <p:spPr>
          <a:xfrm>
            <a:off x="3929058" y="3071810"/>
            <a:ext cx="2497415" cy="523220"/>
          </a:xfrm>
          <a:prstGeom prst="rect">
            <a:avLst/>
          </a:prstGeom>
          <a:solidFill>
            <a:srgbClr val="FFFFCC"/>
          </a:solidFill>
          <a:ln>
            <a:solidFill>
              <a:srgbClr val="1C7218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2800" b="1" spc="50" dirty="0" smtClean="0">
                <a:ln w="11430"/>
                <a:solidFill>
                  <a:srgbClr val="1C7218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g-BG" sz="2800" b="1" cap="none" spc="50" dirty="0" smtClean="0">
                <a:ln w="11430"/>
                <a:solidFill>
                  <a:srgbClr val="1C7218"/>
                </a:solidFill>
                <a:latin typeface="Times New Roman" pitchFamily="18" charset="0"/>
                <a:cs typeface="Times New Roman" pitchFamily="18" charset="0"/>
              </a:rPr>
              <a:t>омина сълза</a:t>
            </a:r>
            <a:endParaRPr lang="bg-BG" sz="2800" b="1" cap="none" spc="50" dirty="0">
              <a:ln w="11430"/>
              <a:solidFill>
                <a:srgbClr val="1C72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авоъгълник 19"/>
          <p:cNvSpPr/>
          <p:nvPr/>
        </p:nvSpPr>
        <p:spPr>
          <a:xfrm>
            <a:off x="7072330" y="3071810"/>
            <a:ext cx="1528752" cy="523220"/>
          </a:xfrm>
          <a:prstGeom prst="rect">
            <a:avLst/>
          </a:prstGeom>
          <a:solidFill>
            <a:srgbClr val="FFFFCC"/>
          </a:solidFill>
          <a:ln>
            <a:solidFill>
              <a:srgbClr val="D200B4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2800" b="1" cap="none" spc="50" dirty="0" smtClean="0">
                <a:ln w="11430"/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зюмбюл</a:t>
            </a:r>
            <a:endParaRPr lang="bg-BG" sz="2800" b="1" cap="none" spc="50" dirty="0">
              <a:ln w="11430"/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70723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FFB-7821-442B-80A2-7A097F2CBCE2}" type="datetime1">
              <a:rPr lang="ru-RU" smtClean="0"/>
              <a:pPr>
                <a:defRPr/>
              </a:pPr>
              <a:t>07.06.2012</a:t>
            </a:fld>
            <a:endParaRPr lang="ru-RU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B0321-220A-4032-9687-D278232008A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cxnSp>
        <p:nvCxnSpPr>
          <p:cNvPr id="6" name="Право съединение 5"/>
          <p:cNvCxnSpPr/>
          <p:nvPr/>
        </p:nvCxnSpPr>
        <p:spPr>
          <a:xfrm rot="5400000">
            <a:off x="-2320961" y="3249623"/>
            <a:ext cx="6500834" cy="1588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Картина 15" descr="линия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4929198"/>
            <a:ext cx="1643074" cy="471544"/>
          </a:xfrm>
          <a:prstGeom prst="rect">
            <a:avLst/>
          </a:prstGeom>
        </p:spPr>
      </p:pic>
      <p:pic>
        <p:nvPicPr>
          <p:cNvPr id="17" name="Картина 16" descr="хи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500570"/>
            <a:ext cx="1006417" cy="724620"/>
          </a:xfrm>
          <a:prstGeom prst="rect">
            <a:avLst/>
          </a:prstGeom>
        </p:spPr>
      </p:pic>
      <p:pic>
        <p:nvPicPr>
          <p:cNvPr id="18" name="Картина 17" descr="лин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072074"/>
            <a:ext cx="1188934" cy="285752"/>
          </a:xfrm>
          <a:prstGeom prst="rect">
            <a:avLst/>
          </a:prstGeom>
        </p:spPr>
      </p:pic>
      <p:pic>
        <p:nvPicPr>
          <p:cNvPr id="19" name="Картина 18" descr="хим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572008"/>
            <a:ext cx="1031872" cy="742948"/>
          </a:xfrm>
          <a:prstGeom prst="rect">
            <a:avLst/>
          </a:prstGeom>
        </p:spPr>
      </p:pic>
      <p:sp>
        <p:nvSpPr>
          <p:cNvPr id="20" name="Текстово поле 19"/>
          <p:cNvSpPr txBox="1"/>
          <p:nvPr/>
        </p:nvSpPr>
        <p:spPr>
          <a:xfrm>
            <a:off x="1115616" y="3573016"/>
            <a:ext cx="7142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Подчертайте съществителните имена с права линия, 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а прилагателните имена – с вълнообразна.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авоъгълник 20"/>
          <p:cNvSpPr/>
          <p:nvPr/>
        </p:nvSpPr>
        <p:spPr>
          <a:xfrm>
            <a:off x="3000364" y="4643446"/>
            <a:ext cx="1153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 smtClean="0">
                <a:solidFill>
                  <a:srgbClr val="D200B4"/>
                </a:solidFill>
                <a:latin typeface="Times New Roman" pitchFamily="18" charset="0"/>
                <a:cs typeface="Times New Roman" pitchFamily="18" charset="0"/>
              </a:rPr>
              <a:t>розов</a:t>
            </a:r>
          </a:p>
        </p:txBody>
      </p:sp>
      <p:sp>
        <p:nvSpPr>
          <p:cNvPr id="22" name="Правоъгълник 21"/>
          <p:cNvSpPr/>
          <p:nvPr/>
        </p:nvSpPr>
        <p:spPr>
          <a:xfrm>
            <a:off x="4429124" y="4643446"/>
            <a:ext cx="1616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 smtClean="0">
                <a:solidFill>
                  <a:srgbClr val="D200B4"/>
                </a:solidFill>
                <a:latin typeface="Times New Roman" pitchFamily="18" charset="0"/>
                <a:cs typeface="Times New Roman" pitchFamily="18" charset="0"/>
              </a:rPr>
              <a:t>зюмбюл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1142976" y="785794"/>
            <a:ext cx="7786742" cy="2409827"/>
          </a:xfrm>
          <a:prstGeom prst="round2DiagRect">
            <a:avLst>
              <a:gd name="adj1" fmla="val 10489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0.0118 L 0.15729 0.0115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5.55556E-6 L 0.12605 5.55556E-6 " pathEditMode="relative" ptsTypes="AA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127317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bg-BG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39" name="Picture 2" descr="sh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500563"/>
            <a:ext cx="18573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иране 13"/>
          <p:cNvGrpSpPr>
            <a:grpSpLocks/>
          </p:cNvGrpSpPr>
          <p:nvPr/>
        </p:nvGrpSpPr>
        <p:grpSpPr bwMode="auto">
          <a:xfrm>
            <a:off x="-625475" y="660400"/>
            <a:ext cx="1946275" cy="4795838"/>
            <a:chOff x="-625119" y="660341"/>
            <a:chExt cx="1946291" cy="4795602"/>
          </a:xfrm>
        </p:grpSpPr>
        <p:sp>
          <p:nvSpPr>
            <p:cNvPr id="9" name="Хорда 8"/>
            <p:cNvSpPr/>
            <p:nvPr/>
          </p:nvSpPr>
          <p:spPr>
            <a:xfrm rot="12150413">
              <a:off x="-625119" y="660341"/>
              <a:ext cx="1893904" cy="1865221"/>
            </a:xfrm>
            <a:prstGeom prst="chord">
              <a:avLst>
                <a:gd name="adj1" fmla="val 2599447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Хорда 9"/>
            <p:cNvSpPr/>
            <p:nvPr/>
          </p:nvSpPr>
          <p:spPr>
            <a:xfrm rot="12211516">
              <a:off x="-606069" y="2149343"/>
              <a:ext cx="1927241" cy="1958879"/>
            </a:xfrm>
            <a:prstGeom prst="chord">
              <a:avLst>
                <a:gd name="adj1" fmla="val 2546671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  <p:sp>
          <p:nvSpPr>
            <p:cNvPr id="11" name="Хорда 10"/>
            <p:cNvSpPr/>
            <p:nvPr/>
          </p:nvSpPr>
          <p:spPr>
            <a:xfrm rot="12406767">
              <a:off x="-506056" y="3560561"/>
              <a:ext cx="1819291" cy="1895382"/>
            </a:xfrm>
            <a:prstGeom prst="chord">
              <a:avLst>
                <a:gd name="adj1" fmla="val 2081363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</p:grpSp>
      <p:pic>
        <p:nvPicPr>
          <p:cNvPr id="14341" name="Картина 15" descr="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214313"/>
            <a:ext cx="473075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Картина 17" descr="0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286000"/>
            <a:ext cx="8796338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9" descr="Picture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81000" y="762000"/>
            <a:ext cx="2152650" cy="1343025"/>
          </a:xfrm>
          <a:prstGeom prst="rect">
            <a:avLst/>
          </a:prstGeom>
          <a:noFill/>
        </p:spPr>
      </p:pic>
      <p:pic>
        <p:nvPicPr>
          <p:cNvPr id="14356" name="Picture 20" descr="Picture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87643" y="2131494"/>
            <a:ext cx="2152650" cy="1343025"/>
          </a:xfrm>
          <a:prstGeom prst="rect">
            <a:avLst/>
          </a:prstGeom>
          <a:noFill/>
        </p:spPr>
      </p:pic>
      <p:pic>
        <p:nvPicPr>
          <p:cNvPr id="14357" name="Picture 21" descr="Picture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3400" y="3886200"/>
            <a:ext cx="2152650" cy="1343025"/>
          </a:xfrm>
          <a:prstGeom prst="rect">
            <a:avLst/>
          </a:prstGeom>
          <a:noFill/>
        </p:spPr>
      </p:pic>
      <p:pic>
        <p:nvPicPr>
          <p:cNvPr id="14358" name="Picture 22" descr="Picture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685800"/>
            <a:ext cx="2152650" cy="1343025"/>
          </a:xfrm>
          <a:prstGeom prst="rect">
            <a:avLst/>
          </a:prstGeom>
          <a:noFill/>
        </p:spPr>
      </p:pic>
      <p:pic>
        <p:nvPicPr>
          <p:cNvPr id="14359" name="Picture 23" descr="Picture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762000"/>
            <a:ext cx="2152650" cy="1343025"/>
          </a:xfrm>
          <a:prstGeom prst="rect">
            <a:avLst/>
          </a:prstGeom>
          <a:noFill/>
        </p:spPr>
      </p:pic>
      <p:pic>
        <p:nvPicPr>
          <p:cNvPr id="14360" name="Picture 24" descr="Picture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590800"/>
            <a:ext cx="2152650" cy="1343025"/>
          </a:xfrm>
          <a:prstGeom prst="rect">
            <a:avLst/>
          </a:prstGeom>
          <a:noFill/>
        </p:spPr>
      </p:pic>
      <p:pic>
        <p:nvPicPr>
          <p:cNvPr id="14361" name="Picture 25" descr="Picture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514600"/>
            <a:ext cx="2152650" cy="1343025"/>
          </a:xfrm>
          <a:prstGeom prst="rect">
            <a:avLst/>
          </a:prstGeom>
          <a:noFill/>
        </p:spPr>
      </p:pic>
      <p:pic>
        <p:nvPicPr>
          <p:cNvPr id="14362" name="Picture 26" descr="Picture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514600"/>
            <a:ext cx="2152650" cy="1343025"/>
          </a:xfrm>
          <a:prstGeom prst="rect">
            <a:avLst/>
          </a:prstGeom>
          <a:noFill/>
        </p:spPr>
      </p:pic>
      <p:pic>
        <p:nvPicPr>
          <p:cNvPr id="14363" name="Picture 27" descr="Picture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667000"/>
            <a:ext cx="2152650" cy="1343025"/>
          </a:xfrm>
          <a:prstGeom prst="rect">
            <a:avLst/>
          </a:prstGeom>
          <a:noFill/>
        </p:spPr>
      </p:pic>
      <p:pic>
        <p:nvPicPr>
          <p:cNvPr id="14364" name="Picture 28" descr="Picture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267200"/>
            <a:ext cx="2152650" cy="1343025"/>
          </a:xfrm>
          <a:prstGeom prst="rect">
            <a:avLst/>
          </a:prstGeom>
          <a:noFill/>
        </p:spPr>
      </p:pic>
      <p:pic>
        <p:nvPicPr>
          <p:cNvPr id="14365" name="Picture 29" descr="Picture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334000"/>
            <a:ext cx="2152650" cy="1343025"/>
          </a:xfrm>
          <a:prstGeom prst="rect">
            <a:avLst/>
          </a:prstGeom>
          <a:noFill/>
        </p:spPr>
      </p:pic>
    </p:spTree>
  </p:cSld>
  <p:clrMapOvr>
    <a:masterClrMapping/>
  </p:clrMapOvr>
  <p:transition advTm="517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Картина 7" descr="p-d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762000"/>
            <a:ext cx="2152650" cy="1343025"/>
          </a:xfrm>
          <a:prstGeom prst="rect">
            <a:avLst/>
          </a:prstGeom>
          <a:noFill/>
        </p:spPr>
      </p:pic>
      <p:pic>
        <p:nvPicPr>
          <p:cNvPr id="15365" name="Picture 5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2438400"/>
            <a:ext cx="2152650" cy="1343025"/>
          </a:xfrm>
          <a:prstGeom prst="rect">
            <a:avLst/>
          </a:prstGeom>
          <a:noFill/>
        </p:spPr>
      </p:pic>
      <p:pic>
        <p:nvPicPr>
          <p:cNvPr id="15366" name="Picture 6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3962400"/>
            <a:ext cx="2152650" cy="1343025"/>
          </a:xfrm>
          <a:prstGeom prst="rect">
            <a:avLst/>
          </a:prstGeom>
          <a:noFill/>
        </p:spPr>
      </p:pic>
      <p:pic>
        <p:nvPicPr>
          <p:cNvPr id="15367" name="Picture 7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762000"/>
            <a:ext cx="2152650" cy="1343025"/>
          </a:xfrm>
          <a:prstGeom prst="rect">
            <a:avLst/>
          </a:prstGeom>
          <a:noFill/>
        </p:spPr>
      </p:pic>
      <p:pic>
        <p:nvPicPr>
          <p:cNvPr id="15368" name="Picture 8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85800"/>
            <a:ext cx="2152650" cy="1343025"/>
          </a:xfrm>
          <a:prstGeom prst="rect">
            <a:avLst/>
          </a:prstGeom>
          <a:noFill/>
        </p:spPr>
      </p:pic>
      <p:pic>
        <p:nvPicPr>
          <p:cNvPr id="15369" name="Picture 9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90800"/>
            <a:ext cx="2152650" cy="1343025"/>
          </a:xfrm>
          <a:prstGeom prst="rect">
            <a:avLst/>
          </a:prstGeom>
          <a:noFill/>
        </p:spPr>
      </p:pic>
      <p:pic>
        <p:nvPicPr>
          <p:cNvPr id="15370" name="Picture 10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1626" y="3338512"/>
            <a:ext cx="2152650" cy="1343025"/>
          </a:xfrm>
          <a:prstGeom prst="rect">
            <a:avLst/>
          </a:prstGeom>
          <a:noFill/>
        </p:spPr>
      </p:pic>
      <p:pic>
        <p:nvPicPr>
          <p:cNvPr id="15371" name="Picture 11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667000"/>
            <a:ext cx="2152650" cy="1343025"/>
          </a:xfrm>
          <a:prstGeom prst="rect">
            <a:avLst/>
          </a:prstGeom>
          <a:noFill/>
        </p:spPr>
      </p:pic>
      <p:pic>
        <p:nvPicPr>
          <p:cNvPr id="15372" name="Picture 12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90800"/>
            <a:ext cx="2152650" cy="1343025"/>
          </a:xfrm>
          <a:prstGeom prst="rect">
            <a:avLst/>
          </a:prstGeom>
          <a:noFill/>
        </p:spPr>
      </p:pic>
      <p:pic>
        <p:nvPicPr>
          <p:cNvPr id="15373" name="Picture 13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828800"/>
            <a:ext cx="2152650" cy="1343025"/>
          </a:xfrm>
          <a:prstGeom prst="rect">
            <a:avLst/>
          </a:prstGeom>
          <a:noFill/>
        </p:spPr>
      </p:pic>
      <p:pic>
        <p:nvPicPr>
          <p:cNvPr id="15374" name="Picture 14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828800"/>
            <a:ext cx="2152650" cy="1343025"/>
          </a:xfrm>
          <a:prstGeom prst="rect">
            <a:avLst/>
          </a:prstGeom>
          <a:noFill/>
        </p:spPr>
      </p:pic>
      <p:pic>
        <p:nvPicPr>
          <p:cNvPr id="15375" name="Picture 15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52600"/>
            <a:ext cx="2152650" cy="1343025"/>
          </a:xfrm>
          <a:prstGeom prst="rect">
            <a:avLst/>
          </a:prstGeom>
          <a:noFill/>
        </p:spPr>
      </p:pic>
      <p:pic>
        <p:nvPicPr>
          <p:cNvPr id="15376" name="Picture 16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143000"/>
            <a:ext cx="2152650" cy="1343025"/>
          </a:xfrm>
          <a:prstGeom prst="rect">
            <a:avLst/>
          </a:prstGeom>
          <a:noFill/>
        </p:spPr>
      </p:pic>
      <p:pic>
        <p:nvPicPr>
          <p:cNvPr id="15377" name="Picture 17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2152650" cy="1343025"/>
          </a:xfrm>
          <a:prstGeom prst="rect">
            <a:avLst/>
          </a:prstGeom>
          <a:noFill/>
        </p:spPr>
      </p:pic>
      <p:pic>
        <p:nvPicPr>
          <p:cNvPr id="15378" name="Picture 18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1944" y="3428999"/>
            <a:ext cx="2152650" cy="1343025"/>
          </a:xfrm>
          <a:prstGeom prst="rect">
            <a:avLst/>
          </a:prstGeom>
          <a:noFill/>
        </p:spPr>
      </p:pic>
      <p:pic>
        <p:nvPicPr>
          <p:cNvPr id="15379" name="Picture 19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581400"/>
            <a:ext cx="2152650" cy="1343025"/>
          </a:xfrm>
          <a:prstGeom prst="rect">
            <a:avLst/>
          </a:prstGeom>
          <a:noFill/>
        </p:spPr>
      </p:pic>
      <p:pic>
        <p:nvPicPr>
          <p:cNvPr id="15380" name="Picture 20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429000"/>
            <a:ext cx="2152650" cy="1343025"/>
          </a:xfrm>
          <a:prstGeom prst="rect">
            <a:avLst/>
          </a:prstGeom>
          <a:noFill/>
        </p:spPr>
      </p:pic>
      <p:pic>
        <p:nvPicPr>
          <p:cNvPr id="15381" name="Picture 21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05200"/>
            <a:ext cx="2152650" cy="1343025"/>
          </a:xfrm>
          <a:prstGeom prst="rect">
            <a:avLst/>
          </a:prstGeom>
          <a:noFill/>
        </p:spPr>
      </p:pic>
      <p:pic>
        <p:nvPicPr>
          <p:cNvPr id="15382" name="Picture 22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572000"/>
            <a:ext cx="2152650" cy="1343025"/>
          </a:xfrm>
          <a:prstGeom prst="rect">
            <a:avLst/>
          </a:prstGeom>
          <a:noFill/>
        </p:spPr>
      </p:pic>
      <p:pic>
        <p:nvPicPr>
          <p:cNvPr id="15383" name="Picture 23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334000"/>
            <a:ext cx="2152650" cy="1343025"/>
          </a:xfrm>
          <a:prstGeom prst="rect">
            <a:avLst/>
          </a:prstGeom>
          <a:noFill/>
        </p:spPr>
      </p:pic>
      <p:pic>
        <p:nvPicPr>
          <p:cNvPr id="15384" name="Picture 24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257800"/>
            <a:ext cx="2152650" cy="1343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20" y="1000109"/>
            <a:ext cx="8229600" cy="1357322"/>
          </a:xfrm>
        </p:spPr>
        <p:txBody>
          <a:bodyPr/>
          <a:lstStyle/>
          <a:p>
            <a:pPr>
              <a:buNone/>
            </a:pP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batDi" pitchFamily="66" charset="0"/>
                <a:ea typeface="+mj-ea"/>
                <a:cs typeface="+mj-cs"/>
              </a:rPr>
              <a:t>	</a:t>
            </a:r>
            <a:r>
              <a:rPr lang="bg-BG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batDi" pitchFamily="66" charset="0"/>
                <a:ea typeface="+mj-ea"/>
                <a:cs typeface="+mj-cs"/>
              </a:rPr>
              <a:t>Те са </a:t>
            </a:r>
            <a:r>
              <a:rPr lang="bg-BG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batDi" pitchFamily="66" charset="0"/>
                <a:ea typeface="+mj-ea"/>
                <a:cs typeface="+mj-cs"/>
              </a:rPr>
              <a:t>думи</a:t>
            </a:r>
            <a:r>
              <a:rPr lang="bg-BG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batDi" pitchFamily="66" charset="0"/>
                <a:ea typeface="+mj-ea"/>
                <a:cs typeface="+mj-cs"/>
              </a:rPr>
              <a:t>,</a:t>
            </a:r>
            <a:r>
              <a:rPr lang="bg-BG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batDi" pitchFamily="66" charset="0"/>
                <a:ea typeface="+mj-ea"/>
                <a:cs typeface="+mj-cs"/>
              </a:rPr>
              <a:t>  които назовават,  именуват неща,  които можем да: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FFB-7821-442B-80A2-7A097F2CBCE2}" type="datetime1">
              <a:rPr lang="ru-RU" smtClean="0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B0321-220A-4032-9687-D278232008A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batDi" pitchFamily="66" charset="0"/>
              </a:rPr>
              <a:t>Съществителни имена</a:t>
            </a:r>
            <a:endParaRPr lang="bg-BG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batDi" pitchFamily="66" charset="0"/>
            </a:endParaRPr>
          </a:p>
        </p:txBody>
      </p:sp>
      <p:pic>
        <p:nvPicPr>
          <p:cNvPr id="17410" name="Picture 2" descr="http://t2.gstatic.com/images?q=tbn:ANd9GcQJp1x2UCRHy6OlIoy-lfNGN8LNgEssr4n4sA-t523f5bydkcFrx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428860" y="2196784"/>
            <a:ext cx="1500198" cy="1873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Текстово поле 11"/>
          <p:cNvSpPr txBox="1"/>
          <p:nvPr/>
        </p:nvSpPr>
        <p:spPr>
          <a:xfrm>
            <a:off x="142844" y="2143116"/>
            <a:ext cx="2286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sz="4000" b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rbatDi" pitchFamily="66" charset="0"/>
              </a:rPr>
              <a:t>видим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rbatDi" pitchFamily="66" charset="0"/>
              </a:rPr>
              <a:t>;</a:t>
            </a:r>
          </a:p>
          <a:p>
            <a:endParaRPr lang="bg-BG" sz="4000" b="1" spc="50" dirty="0" smtClean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batDi" pitchFamily="66" charset="0"/>
            </a:endParaRPr>
          </a:p>
          <a:p>
            <a:endParaRPr lang="bg-BG" sz="40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batDi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bg-BG" sz="4000" b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rbatDi" pitchFamily="66" charset="0"/>
              </a:rPr>
              <a:t>чуем;</a:t>
            </a:r>
          </a:p>
          <a:p>
            <a:endParaRPr lang="bg-BG" sz="4000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4143372" y="2143116"/>
            <a:ext cx="3429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rbatDi" pitchFamily="66" charset="0"/>
              </a:rPr>
              <a:t>пипнем;</a:t>
            </a:r>
          </a:p>
          <a:p>
            <a:pPr>
              <a:buFont typeface="Arial" pitchFamily="34" charset="0"/>
              <a:buChar char="•"/>
            </a:pPr>
            <a:endParaRPr lang="bg-BG" sz="40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batDi" pitchFamily="66" charset="0"/>
            </a:endParaRPr>
          </a:p>
          <a:p>
            <a:endParaRPr lang="bg-BG" sz="40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batDi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rbatDi" pitchFamily="66" charset="0"/>
              </a:rPr>
              <a:t>за </a:t>
            </a:r>
            <a:r>
              <a:rPr lang="bg-BG" sz="4000" b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rbatDi" pitchFamily="66" charset="0"/>
              </a:rPr>
              <a:t>които мислим.</a:t>
            </a:r>
          </a:p>
          <a:p>
            <a:endParaRPr lang="bg-BG" sz="4000" dirty="0"/>
          </a:p>
        </p:txBody>
      </p:sp>
      <p:pic>
        <p:nvPicPr>
          <p:cNvPr id="17412" name="Picture 4" descr="http://1.bp.blogspot.com/_B6gBqMRbzN4/SdgvJRsVtdI/AAAAAAAAAZI/uNNcJuJWK3k/s400/ear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 flipH="1">
            <a:off x="2500298" y="4214818"/>
            <a:ext cx="1428760" cy="189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://m.sibir.bg/uploads_bg/img/0149991/img_149991_1124889_l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929454" y="2143115"/>
            <a:ext cx="1500198" cy="192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8" descr="http://2.bp.blogspot.com/_NfdWfO-AqaI/SwYjDoWHlJI/AAAAAAAAHV0/XP2WFlJ2jnc/s1600/funny-fotos-062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11932" t="22322" r="13068" b="17410"/>
          <a:stretch>
            <a:fillRect/>
          </a:stretch>
        </p:blipFill>
        <p:spPr bwMode="auto">
          <a:xfrm>
            <a:off x="6929454" y="4214818"/>
            <a:ext cx="151342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Контейнер за съдържание 9" descr="03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95394" y="-352452"/>
            <a:ext cx="6364287" cy="1700213"/>
          </a:xfrm>
        </p:spPr>
      </p:pic>
      <p:grpSp>
        <p:nvGrpSpPr>
          <p:cNvPr id="2" name="Групиране 3"/>
          <p:cNvGrpSpPr>
            <a:grpSpLocks/>
          </p:cNvGrpSpPr>
          <p:nvPr/>
        </p:nvGrpSpPr>
        <p:grpSpPr bwMode="auto">
          <a:xfrm>
            <a:off x="-625475" y="660400"/>
            <a:ext cx="1946275" cy="4795838"/>
            <a:chOff x="-625119" y="660341"/>
            <a:chExt cx="1946291" cy="4795602"/>
          </a:xfrm>
        </p:grpSpPr>
        <p:sp>
          <p:nvSpPr>
            <p:cNvPr id="5" name="Хорда 4"/>
            <p:cNvSpPr/>
            <p:nvPr/>
          </p:nvSpPr>
          <p:spPr>
            <a:xfrm rot="12150413">
              <a:off x="-625119" y="660341"/>
              <a:ext cx="1893904" cy="1865221"/>
            </a:xfrm>
            <a:prstGeom prst="chord">
              <a:avLst>
                <a:gd name="adj1" fmla="val 2599447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Хорда 5"/>
            <p:cNvSpPr/>
            <p:nvPr/>
          </p:nvSpPr>
          <p:spPr>
            <a:xfrm rot="12211516">
              <a:off x="-606069" y="2149343"/>
              <a:ext cx="1927241" cy="1958879"/>
            </a:xfrm>
            <a:prstGeom prst="chord">
              <a:avLst>
                <a:gd name="adj1" fmla="val 2546671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  <p:sp>
          <p:nvSpPr>
            <p:cNvPr id="7" name="Хорда 6"/>
            <p:cNvSpPr/>
            <p:nvPr/>
          </p:nvSpPr>
          <p:spPr>
            <a:xfrm rot="12406767">
              <a:off x="-506056" y="3560561"/>
              <a:ext cx="1819291" cy="1895382"/>
            </a:xfrm>
            <a:prstGeom prst="chord">
              <a:avLst>
                <a:gd name="adj1" fmla="val 2081363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</p:grpSp>
      <p:sp>
        <p:nvSpPr>
          <p:cNvPr id="11" name="Текстово поле 10"/>
          <p:cNvSpPr txBox="1"/>
          <p:nvPr/>
        </p:nvSpPr>
        <p:spPr>
          <a:xfrm>
            <a:off x="1428728" y="1000108"/>
            <a:ext cx="7572428" cy="5632311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FFC5C5"/>
              </a:gs>
              <a:gs pos="100000">
                <a:srgbClr val="D2ECB6"/>
              </a:gs>
            </a:gsLst>
            <a:path path="circle">
              <a:fillToRect l="100000" t="100000"/>
            </a:path>
            <a:tileRect r="-100000" b="-100000"/>
          </a:gra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sz="2400" b="1" dirty="0" smtClean="0">
                <a:latin typeface="Cambria" pitchFamily="18" charset="0"/>
              </a:rPr>
              <a:t> Класът </a:t>
            </a:r>
            <a:r>
              <a:rPr lang="bg-BG" sz="2400" b="1" dirty="0">
                <a:latin typeface="Cambria" pitchFamily="18" charset="0"/>
              </a:rPr>
              <a:t>се разделя на </a:t>
            </a:r>
            <a:r>
              <a:rPr lang="bg-BG" sz="2400" b="1" dirty="0">
                <a:solidFill>
                  <a:srgbClr val="FF0000"/>
                </a:solidFill>
                <a:latin typeface="Cambria" pitchFamily="18" charset="0"/>
              </a:rPr>
              <a:t>три отбора</a:t>
            </a:r>
            <a:r>
              <a:rPr lang="bg-BG" sz="2400" b="1" dirty="0">
                <a:latin typeface="Cambria" pitchFamily="18" charset="0"/>
              </a:rPr>
              <a:t>. </a:t>
            </a:r>
            <a:endParaRPr lang="bg-BG" sz="2400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bg-BG" sz="2400" b="1" dirty="0" smtClean="0">
                <a:latin typeface="Cambria" pitchFamily="18" charset="0"/>
              </a:rPr>
              <a:t> Всеки </a:t>
            </a:r>
            <a:r>
              <a:rPr lang="bg-BG" sz="2400" b="1" dirty="0">
                <a:latin typeface="Cambria" pitchFamily="18" charset="0"/>
              </a:rPr>
              <a:t>отбор си излъчва </a:t>
            </a:r>
            <a:r>
              <a:rPr lang="bg-BG" sz="2400" b="1" dirty="0">
                <a:solidFill>
                  <a:srgbClr val="FF0000"/>
                </a:solidFill>
                <a:latin typeface="Cambria" pitchFamily="18" charset="0"/>
              </a:rPr>
              <a:t>участник,</a:t>
            </a:r>
            <a:r>
              <a:rPr lang="bg-BG" sz="2400" b="1" dirty="0">
                <a:latin typeface="Cambria" pitchFamily="18" charset="0"/>
              </a:rPr>
              <a:t> който застава пред групата. Зад него, на екрана, се появява </a:t>
            </a:r>
            <a:r>
              <a:rPr lang="bg-BG" sz="2400" b="1" dirty="0">
                <a:solidFill>
                  <a:srgbClr val="FF0000"/>
                </a:solidFill>
                <a:latin typeface="Cambria" pitchFamily="18" charset="0"/>
              </a:rPr>
              <a:t>съществително име</a:t>
            </a:r>
            <a:r>
              <a:rPr lang="bg-BG" sz="2400" b="1" dirty="0">
                <a:latin typeface="Cambria" pitchFamily="18" charset="0"/>
              </a:rPr>
              <a:t>, което назовава някакво животно. </a:t>
            </a:r>
            <a:endParaRPr lang="bg-BG" sz="2400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bg-BG" sz="2400" b="1" dirty="0" smtClean="0">
                <a:latin typeface="Cambria" pitchFamily="18" charset="0"/>
              </a:rPr>
              <a:t> Учениците </a:t>
            </a:r>
            <a:r>
              <a:rPr lang="bg-BG" sz="2400" b="1" dirty="0">
                <a:latin typeface="Cambria" pitchFamily="18" charset="0"/>
              </a:rPr>
              <a:t>от групата </a:t>
            </a:r>
            <a:r>
              <a:rPr lang="bg-BG" sz="2400" b="1" dirty="0" smtClean="0">
                <a:latin typeface="Cambria" pitchFamily="18" charset="0"/>
              </a:rPr>
              <a:t>четат наум съществителното и в рамките на </a:t>
            </a:r>
            <a:r>
              <a:rPr lang="bg-BG" sz="2400" b="1" dirty="0" smtClean="0">
                <a:solidFill>
                  <a:srgbClr val="FF0000"/>
                </a:solidFill>
                <a:latin typeface="Cambria" pitchFamily="18" charset="0"/>
              </a:rPr>
              <a:t>1 минута </a:t>
            </a:r>
            <a:r>
              <a:rPr lang="bg-BG" sz="2400" b="1" dirty="0" smtClean="0">
                <a:latin typeface="Cambria" pitchFamily="18" charset="0"/>
              </a:rPr>
              <a:t>изказват </a:t>
            </a:r>
            <a:r>
              <a:rPr lang="bg-BG" sz="2400" b="1" dirty="0">
                <a:latin typeface="Cambria" pitchFamily="18" charset="0"/>
              </a:rPr>
              <a:t>колкото се може повече </a:t>
            </a:r>
            <a:r>
              <a:rPr lang="bg-BG" sz="2400" b="1" dirty="0">
                <a:solidFill>
                  <a:srgbClr val="FF0000"/>
                </a:solidFill>
                <a:latin typeface="Cambria" pitchFamily="18" charset="0"/>
              </a:rPr>
              <a:t>подходящи прилагателни имена, </a:t>
            </a:r>
            <a:r>
              <a:rPr lang="bg-BG" sz="2400" b="1" dirty="0">
                <a:latin typeface="Cambria" pitchFamily="18" charset="0"/>
              </a:rPr>
              <a:t>които да се отнасят до животното, </a:t>
            </a:r>
            <a:r>
              <a:rPr lang="bg-BG" sz="2400" b="1" dirty="0" smtClean="0">
                <a:latin typeface="Cambria" pitchFamily="18" charset="0"/>
              </a:rPr>
              <a:t>така че техният </a:t>
            </a:r>
            <a:r>
              <a:rPr lang="bg-BG" sz="2400" b="1" dirty="0">
                <a:latin typeface="Cambria" pitchFamily="18" charset="0"/>
              </a:rPr>
              <a:t>представител </a:t>
            </a:r>
            <a:r>
              <a:rPr lang="bg-BG" sz="2400" b="1" dirty="0" smtClean="0">
                <a:latin typeface="Cambria" pitchFamily="18" charset="0"/>
              </a:rPr>
              <a:t>да </a:t>
            </a:r>
            <a:r>
              <a:rPr lang="bg-BG" sz="2400" b="1" dirty="0">
                <a:latin typeface="Cambria" pitchFamily="18" charset="0"/>
              </a:rPr>
              <a:t>успее да ги разпознае. </a:t>
            </a:r>
            <a:endParaRPr lang="bg-BG" sz="2400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bg-BG" sz="2400" b="1" dirty="0">
                <a:latin typeface="Cambria" pitchFamily="18" charset="0"/>
              </a:rPr>
              <a:t> </a:t>
            </a:r>
            <a:r>
              <a:rPr lang="bg-BG" sz="2400" b="1" dirty="0" smtClean="0">
                <a:latin typeface="Cambria" pitchFamily="18" charset="0"/>
              </a:rPr>
              <a:t>Всяко подходящо </a:t>
            </a:r>
            <a:r>
              <a:rPr lang="bg-BG" sz="2400" b="1" dirty="0">
                <a:latin typeface="Cambria" pitchFamily="18" charset="0"/>
              </a:rPr>
              <a:t>прилагателно носи </a:t>
            </a:r>
            <a:r>
              <a:rPr lang="bg-BG" sz="2400" b="1" dirty="0">
                <a:solidFill>
                  <a:srgbClr val="FF0000"/>
                </a:solidFill>
                <a:latin typeface="Cambria" pitchFamily="18" charset="0"/>
              </a:rPr>
              <a:t>1 точка</a:t>
            </a:r>
            <a:r>
              <a:rPr lang="bg-BG" sz="2400" b="1" dirty="0">
                <a:latin typeface="Cambria" pitchFamily="18" charset="0"/>
              </a:rPr>
              <a:t>, а за разпознаване на съществителното се присъждат </a:t>
            </a:r>
            <a:r>
              <a:rPr lang="bg-BG" sz="2400" b="1" dirty="0">
                <a:solidFill>
                  <a:srgbClr val="FF0000"/>
                </a:solidFill>
                <a:latin typeface="Cambria" pitchFamily="18" charset="0"/>
              </a:rPr>
              <a:t>2 точки</a:t>
            </a:r>
            <a:r>
              <a:rPr lang="bg-BG" sz="2400" b="1" dirty="0">
                <a:latin typeface="Cambria" pitchFamily="18" charset="0"/>
              </a:rPr>
              <a:t>. Печели отборът, който е събрал най-много точки. </a:t>
            </a:r>
          </a:p>
        </p:txBody>
      </p:sp>
      <p:pic>
        <p:nvPicPr>
          <p:cNvPr id="16393" name="Picture 9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762000"/>
            <a:ext cx="2152650" cy="1343025"/>
          </a:xfrm>
          <a:prstGeom prst="rect">
            <a:avLst/>
          </a:prstGeom>
          <a:noFill/>
        </p:spPr>
      </p:pic>
      <p:pic>
        <p:nvPicPr>
          <p:cNvPr id="16394" name="Picture 10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200"/>
            <a:ext cx="2152650" cy="1343025"/>
          </a:xfrm>
          <a:prstGeom prst="rect">
            <a:avLst/>
          </a:prstGeom>
          <a:noFill/>
        </p:spPr>
      </p:pic>
      <p:pic>
        <p:nvPicPr>
          <p:cNvPr id="16395" name="Picture 11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2362200"/>
            <a:ext cx="2152650" cy="1343025"/>
          </a:xfrm>
          <a:prstGeom prst="rect">
            <a:avLst/>
          </a:prstGeom>
          <a:noFill/>
        </p:spPr>
      </p:pic>
      <p:pic>
        <p:nvPicPr>
          <p:cNvPr id="16396" name="Picture 12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-428652"/>
            <a:ext cx="2152650" cy="1343025"/>
          </a:xfrm>
          <a:prstGeom prst="rect">
            <a:avLst/>
          </a:prstGeom>
          <a:noFill/>
        </p:spPr>
      </p:pic>
      <p:pic>
        <p:nvPicPr>
          <p:cNvPr id="16397" name="Picture 13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5194" y="-123852"/>
            <a:ext cx="2152650" cy="1343025"/>
          </a:xfrm>
          <a:prstGeom prst="rect">
            <a:avLst/>
          </a:prstGeom>
          <a:noFill/>
        </p:spPr>
      </p:pic>
      <p:pic>
        <p:nvPicPr>
          <p:cNvPr id="16398" name="Picture 14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594" y="-123852"/>
            <a:ext cx="2152650" cy="13430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иране 3"/>
          <p:cNvGrpSpPr>
            <a:grpSpLocks/>
          </p:cNvGrpSpPr>
          <p:nvPr/>
        </p:nvGrpSpPr>
        <p:grpSpPr bwMode="auto">
          <a:xfrm>
            <a:off x="-625475" y="660400"/>
            <a:ext cx="1946275" cy="4795838"/>
            <a:chOff x="-625119" y="660341"/>
            <a:chExt cx="1946291" cy="4795602"/>
          </a:xfrm>
        </p:grpSpPr>
        <p:sp>
          <p:nvSpPr>
            <p:cNvPr id="5" name="Хорда 4"/>
            <p:cNvSpPr/>
            <p:nvPr/>
          </p:nvSpPr>
          <p:spPr>
            <a:xfrm rot="12150413">
              <a:off x="-625119" y="660341"/>
              <a:ext cx="1893904" cy="1865221"/>
            </a:xfrm>
            <a:prstGeom prst="chord">
              <a:avLst>
                <a:gd name="adj1" fmla="val 2599447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Хорда 5"/>
            <p:cNvSpPr/>
            <p:nvPr/>
          </p:nvSpPr>
          <p:spPr>
            <a:xfrm rot="12211516">
              <a:off x="-606069" y="2149343"/>
              <a:ext cx="1927241" cy="1958879"/>
            </a:xfrm>
            <a:prstGeom prst="chord">
              <a:avLst>
                <a:gd name="adj1" fmla="val 2546671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  <p:sp>
          <p:nvSpPr>
            <p:cNvPr id="7" name="Хорда 6"/>
            <p:cNvSpPr/>
            <p:nvPr/>
          </p:nvSpPr>
          <p:spPr>
            <a:xfrm rot="12406767">
              <a:off x="-506056" y="3560561"/>
              <a:ext cx="1819291" cy="1895382"/>
            </a:xfrm>
            <a:prstGeom prst="chord">
              <a:avLst>
                <a:gd name="adj1" fmla="val 2081363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</p:grpSp>
      <p:pic>
        <p:nvPicPr>
          <p:cNvPr id="17411" name="Картина 8" descr="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8777288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762000"/>
            <a:ext cx="2152650" cy="1343025"/>
          </a:xfrm>
          <a:prstGeom prst="rect">
            <a:avLst/>
          </a:prstGeom>
          <a:noFill/>
        </p:spPr>
      </p:pic>
      <p:pic>
        <p:nvPicPr>
          <p:cNvPr id="17417" name="Picture 9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2286000"/>
            <a:ext cx="2152650" cy="1343025"/>
          </a:xfrm>
          <a:prstGeom prst="rect">
            <a:avLst/>
          </a:prstGeom>
          <a:noFill/>
        </p:spPr>
      </p:pic>
      <p:pic>
        <p:nvPicPr>
          <p:cNvPr id="17418" name="Picture 10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3733800"/>
            <a:ext cx="2152650" cy="1343025"/>
          </a:xfrm>
          <a:prstGeom prst="rect">
            <a:avLst/>
          </a:prstGeom>
          <a:noFill/>
        </p:spPr>
      </p:pic>
      <p:pic>
        <p:nvPicPr>
          <p:cNvPr id="17419" name="Picture 11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990600"/>
            <a:ext cx="2152650" cy="1343025"/>
          </a:xfrm>
          <a:prstGeom prst="rect">
            <a:avLst/>
          </a:prstGeom>
          <a:noFill/>
        </p:spPr>
      </p:pic>
      <p:pic>
        <p:nvPicPr>
          <p:cNvPr id="17420" name="Picture 12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990600"/>
            <a:ext cx="2152650" cy="1343025"/>
          </a:xfrm>
          <a:prstGeom prst="rect">
            <a:avLst/>
          </a:prstGeom>
          <a:noFill/>
        </p:spPr>
      </p:pic>
      <p:pic>
        <p:nvPicPr>
          <p:cNvPr id="17421" name="Picture 13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90600"/>
            <a:ext cx="2152650" cy="1343025"/>
          </a:xfrm>
          <a:prstGeom prst="rect">
            <a:avLst/>
          </a:prstGeom>
          <a:noFill/>
        </p:spPr>
      </p:pic>
      <p:pic>
        <p:nvPicPr>
          <p:cNvPr id="17422" name="Picture 14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066800"/>
            <a:ext cx="2152650" cy="1343025"/>
          </a:xfrm>
          <a:prstGeom prst="rect">
            <a:avLst/>
          </a:prstGeom>
          <a:noFill/>
        </p:spPr>
      </p:pic>
      <p:pic>
        <p:nvPicPr>
          <p:cNvPr id="17423" name="Picture 15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2152650" cy="1343025"/>
          </a:xfrm>
          <a:prstGeom prst="rect">
            <a:avLst/>
          </a:prstGeom>
          <a:noFill/>
        </p:spPr>
      </p:pic>
      <p:pic>
        <p:nvPicPr>
          <p:cNvPr id="17424" name="Picture 16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352800"/>
            <a:ext cx="2152650" cy="1343025"/>
          </a:xfrm>
          <a:prstGeom prst="rect">
            <a:avLst/>
          </a:prstGeom>
          <a:noFill/>
        </p:spPr>
      </p:pic>
      <p:pic>
        <p:nvPicPr>
          <p:cNvPr id="17425" name="Picture 17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2152650" cy="1343025"/>
          </a:xfrm>
          <a:prstGeom prst="rect">
            <a:avLst/>
          </a:prstGeom>
          <a:noFill/>
        </p:spPr>
      </p:pic>
      <p:pic>
        <p:nvPicPr>
          <p:cNvPr id="17426" name="Picture 18" descr="Pictur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52800"/>
            <a:ext cx="2152650" cy="1343025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21336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bg-BG" sz="11600" b="1" dirty="0" smtClean="0"/>
              <a:t>лисица</a:t>
            </a:r>
          </a:p>
        </p:txBody>
      </p:sp>
      <p:pic>
        <p:nvPicPr>
          <p:cNvPr id="18435" name="Picture 5" descr="clock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loc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lock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lock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lock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lock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lock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clock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clock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clock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clock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clock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clock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иране 3"/>
          <p:cNvGrpSpPr>
            <a:grpSpLocks/>
          </p:cNvGrpSpPr>
          <p:nvPr/>
        </p:nvGrpSpPr>
        <p:grpSpPr bwMode="auto">
          <a:xfrm>
            <a:off x="-625475" y="660400"/>
            <a:ext cx="1946275" cy="4795838"/>
            <a:chOff x="-625119" y="660341"/>
            <a:chExt cx="1946291" cy="4795602"/>
          </a:xfrm>
        </p:grpSpPr>
        <p:sp>
          <p:nvSpPr>
            <p:cNvPr id="22" name="Хорда 21"/>
            <p:cNvSpPr/>
            <p:nvPr/>
          </p:nvSpPr>
          <p:spPr>
            <a:xfrm rot="12150413">
              <a:off x="-625119" y="660341"/>
              <a:ext cx="1893904" cy="1865221"/>
            </a:xfrm>
            <a:prstGeom prst="chord">
              <a:avLst>
                <a:gd name="adj1" fmla="val 2599447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Хорда 22"/>
            <p:cNvSpPr/>
            <p:nvPr/>
          </p:nvSpPr>
          <p:spPr>
            <a:xfrm rot="12211516">
              <a:off x="-606069" y="2149343"/>
              <a:ext cx="1927241" cy="1958879"/>
            </a:xfrm>
            <a:prstGeom prst="chord">
              <a:avLst>
                <a:gd name="adj1" fmla="val 2546671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  <p:sp>
          <p:nvSpPr>
            <p:cNvPr id="24" name="Хорда 23"/>
            <p:cNvSpPr/>
            <p:nvPr/>
          </p:nvSpPr>
          <p:spPr>
            <a:xfrm rot="12406767">
              <a:off x="-506056" y="3560561"/>
              <a:ext cx="1819291" cy="1895382"/>
            </a:xfrm>
            <a:prstGeom prst="chord">
              <a:avLst>
                <a:gd name="adj1" fmla="val 2081363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</p:grpSp>
      <p:pic>
        <p:nvPicPr>
          <p:cNvPr id="18449" name="Картина 28" descr="05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0"/>
            <a:ext cx="88074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shh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8600" y="4778375"/>
            <a:ext cx="1676400" cy="151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19459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286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bg-BG" sz="11500" b="1" dirty="0" smtClean="0"/>
              <a:t>зайче</a:t>
            </a:r>
          </a:p>
        </p:txBody>
      </p:sp>
      <p:pic>
        <p:nvPicPr>
          <p:cNvPr id="19460" name="Picture 4" descr="clock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loc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lock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clock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clock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clock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clock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clock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clock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clock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clock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 descr="clock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clock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иране 3"/>
          <p:cNvGrpSpPr>
            <a:grpSpLocks/>
          </p:cNvGrpSpPr>
          <p:nvPr/>
        </p:nvGrpSpPr>
        <p:grpSpPr bwMode="auto">
          <a:xfrm>
            <a:off x="-625475" y="660400"/>
            <a:ext cx="1946275" cy="4795838"/>
            <a:chOff x="-625119" y="660341"/>
            <a:chExt cx="1946291" cy="4795602"/>
          </a:xfrm>
        </p:grpSpPr>
        <p:sp>
          <p:nvSpPr>
            <p:cNvPr id="22" name="Хорда 21"/>
            <p:cNvSpPr/>
            <p:nvPr/>
          </p:nvSpPr>
          <p:spPr>
            <a:xfrm rot="12150413">
              <a:off x="-625119" y="660341"/>
              <a:ext cx="1893904" cy="1865221"/>
            </a:xfrm>
            <a:prstGeom prst="chord">
              <a:avLst>
                <a:gd name="adj1" fmla="val 2599447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Хорда 22"/>
            <p:cNvSpPr/>
            <p:nvPr/>
          </p:nvSpPr>
          <p:spPr>
            <a:xfrm rot="12211516">
              <a:off x="-606069" y="2149343"/>
              <a:ext cx="1927241" cy="1958879"/>
            </a:xfrm>
            <a:prstGeom prst="chord">
              <a:avLst>
                <a:gd name="adj1" fmla="val 2546671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  <p:sp>
          <p:nvSpPr>
            <p:cNvPr id="24" name="Хорда 23"/>
            <p:cNvSpPr/>
            <p:nvPr/>
          </p:nvSpPr>
          <p:spPr>
            <a:xfrm rot="12406767">
              <a:off x="-506056" y="3560561"/>
              <a:ext cx="1819291" cy="1895382"/>
            </a:xfrm>
            <a:prstGeom prst="chord">
              <a:avLst>
                <a:gd name="adj1" fmla="val 2081363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</p:grpSp>
      <p:pic>
        <p:nvPicPr>
          <p:cNvPr id="19474" name="Картина 24" descr="05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0"/>
            <a:ext cx="88074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3" descr="shh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8600" y="4778375"/>
            <a:ext cx="1676400" cy="151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20483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286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bg-BG" sz="9700" b="1" dirty="0" smtClean="0"/>
              <a:t>мечка</a:t>
            </a:r>
          </a:p>
        </p:txBody>
      </p:sp>
      <p:pic>
        <p:nvPicPr>
          <p:cNvPr id="20484" name="Picture 4" descr="clock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loc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lock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lock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clock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lock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clock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clock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clock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clock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clock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clock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clock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иране 3"/>
          <p:cNvGrpSpPr>
            <a:grpSpLocks/>
          </p:cNvGrpSpPr>
          <p:nvPr/>
        </p:nvGrpSpPr>
        <p:grpSpPr bwMode="auto">
          <a:xfrm>
            <a:off x="-625475" y="660400"/>
            <a:ext cx="1946275" cy="4795838"/>
            <a:chOff x="-625119" y="660341"/>
            <a:chExt cx="1946291" cy="4795602"/>
          </a:xfrm>
        </p:grpSpPr>
        <p:sp>
          <p:nvSpPr>
            <p:cNvPr id="22" name="Хорда 21"/>
            <p:cNvSpPr/>
            <p:nvPr/>
          </p:nvSpPr>
          <p:spPr>
            <a:xfrm rot="12150413">
              <a:off x="-625119" y="660341"/>
              <a:ext cx="1893904" cy="1865221"/>
            </a:xfrm>
            <a:prstGeom prst="chord">
              <a:avLst>
                <a:gd name="adj1" fmla="val 2599447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Хорда 22"/>
            <p:cNvSpPr/>
            <p:nvPr/>
          </p:nvSpPr>
          <p:spPr>
            <a:xfrm rot="12211516">
              <a:off x="-606069" y="2149343"/>
              <a:ext cx="1927241" cy="1958879"/>
            </a:xfrm>
            <a:prstGeom prst="chord">
              <a:avLst>
                <a:gd name="adj1" fmla="val 2546671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  <p:sp>
          <p:nvSpPr>
            <p:cNvPr id="24" name="Хорда 23"/>
            <p:cNvSpPr/>
            <p:nvPr/>
          </p:nvSpPr>
          <p:spPr>
            <a:xfrm rot="12406767">
              <a:off x="-506056" y="3560561"/>
              <a:ext cx="1819291" cy="1895382"/>
            </a:xfrm>
            <a:prstGeom prst="chord">
              <a:avLst>
                <a:gd name="adj1" fmla="val 2081363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</p:grpSp>
      <p:pic>
        <p:nvPicPr>
          <p:cNvPr id="20498" name="Картина 24" descr="05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0"/>
            <a:ext cx="88074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3" descr="shh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8600" y="4778375"/>
            <a:ext cx="1676400" cy="151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20483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286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bg-BG" sz="11600" b="1" dirty="0" smtClean="0"/>
              <a:t>вълк</a:t>
            </a:r>
          </a:p>
        </p:txBody>
      </p:sp>
      <p:pic>
        <p:nvPicPr>
          <p:cNvPr id="20484" name="Picture 4" descr="clock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loc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lock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lock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clock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lock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clock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clock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clock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clock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clock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clock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clock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иране 3"/>
          <p:cNvGrpSpPr>
            <a:grpSpLocks/>
          </p:cNvGrpSpPr>
          <p:nvPr/>
        </p:nvGrpSpPr>
        <p:grpSpPr bwMode="auto">
          <a:xfrm>
            <a:off x="-625475" y="660400"/>
            <a:ext cx="1946275" cy="4795838"/>
            <a:chOff x="-625119" y="660341"/>
            <a:chExt cx="1946291" cy="4795602"/>
          </a:xfrm>
        </p:grpSpPr>
        <p:sp>
          <p:nvSpPr>
            <p:cNvPr id="22" name="Хорда 21"/>
            <p:cNvSpPr/>
            <p:nvPr/>
          </p:nvSpPr>
          <p:spPr>
            <a:xfrm rot="12150413">
              <a:off x="-625119" y="660341"/>
              <a:ext cx="1893904" cy="1865221"/>
            </a:xfrm>
            <a:prstGeom prst="chord">
              <a:avLst>
                <a:gd name="adj1" fmla="val 2599447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Хорда 22"/>
            <p:cNvSpPr/>
            <p:nvPr/>
          </p:nvSpPr>
          <p:spPr>
            <a:xfrm rot="12211516">
              <a:off x="-606069" y="2149343"/>
              <a:ext cx="1927241" cy="1958879"/>
            </a:xfrm>
            <a:prstGeom prst="chord">
              <a:avLst>
                <a:gd name="adj1" fmla="val 2546671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  <p:sp>
          <p:nvSpPr>
            <p:cNvPr id="24" name="Хорда 23"/>
            <p:cNvSpPr/>
            <p:nvPr/>
          </p:nvSpPr>
          <p:spPr>
            <a:xfrm rot="12406767">
              <a:off x="-506056" y="3560561"/>
              <a:ext cx="1819291" cy="1895382"/>
            </a:xfrm>
            <a:prstGeom prst="chord">
              <a:avLst>
                <a:gd name="adj1" fmla="val 2081363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dirty="0"/>
            </a:p>
          </p:txBody>
        </p:sp>
      </p:grpSp>
      <p:pic>
        <p:nvPicPr>
          <p:cNvPr id="20498" name="Картина 24" descr="05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0"/>
            <a:ext cx="88074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3" descr="shh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8600" y="4778375"/>
            <a:ext cx="1676400" cy="151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7200" b="1" spc="50" dirty="0" smtClean="0">
                <a:ln w="11430">
                  <a:solidFill>
                    <a:srgbClr val="FFFF97"/>
                  </a:solidFill>
                </a:ln>
                <a:solidFill>
                  <a:srgbClr val="D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dessa Script Cyr" pitchFamily="34" charset="0"/>
                <a:ea typeface="+mn-ea"/>
                <a:cs typeface="+mn-cs"/>
              </a:rPr>
              <a:t>Домашна работа</a:t>
            </a:r>
            <a:endParaRPr lang="bg-BG" sz="7200" b="1" spc="50" dirty="0">
              <a:ln w="11430">
                <a:solidFill>
                  <a:srgbClr val="FFFF97"/>
                </a:solidFill>
              </a:ln>
              <a:solidFill>
                <a:srgbClr val="D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dessa Script Cyr" pitchFamily="34" charset="0"/>
              <a:ea typeface="+mn-ea"/>
              <a:cs typeface="+mn-cs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bg-BG" dirty="0" smtClean="0"/>
              <a:t> </a:t>
            </a:r>
            <a:r>
              <a:rPr lang="bg-BG" sz="4800" spc="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batDi" pitchFamily="66" charset="0"/>
              </a:rPr>
              <a:t>Страница 2. в учебна тетрадка </a:t>
            </a:r>
            <a:r>
              <a:rPr lang="bg-BG" sz="4800" spc="5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batDi" pitchFamily="66" charset="0"/>
              </a:rPr>
              <a:t>№ 2, упражнения </a:t>
            </a:r>
            <a:r>
              <a:rPr lang="bg-BG" sz="4800" spc="5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batDi" pitchFamily="66" charset="0"/>
              </a:rPr>
              <a:t>№ 2. 3. и 4.  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FFB-7821-442B-80A2-7A097F2CBCE2}" type="datetime1">
              <a:rPr lang="ru-RU" smtClean="0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B0321-220A-4032-9687-D278232008A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10" name="Картина 9" descr="хим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1785950" cy="1285884"/>
          </a:xfrm>
          <a:prstGeom prst="rect">
            <a:avLst/>
          </a:prstGeom>
        </p:spPr>
      </p:pic>
      <p:pic>
        <p:nvPicPr>
          <p:cNvPr id="8" name="Картина 7" descr="1189802746_0lik.ru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0" y="214290"/>
            <a:ext cx="1428750" cy="1238250"/>
          </a:xfrm>
          <a:prstGeom prst="rect">
            <a:avLst/>
          </a:prstGeom>
        </p:spPr>
      </p:pic>
      <p:pic>
        <p:nvPicPr>
          <p:cNvPr id="9" name="Картина 8" descr="14ae4fd4d2e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609600" cy="609600"/>
          </a:xfrm>
          <a:prstGeom prst="rect">
            <a:avLst/>
          </a:prstGeom>
        </p:spPr>
      </p:pic>
      <p:pic>
        <p:nvPicPr>
          <p:cNvPr id="11" name="Картина 10" descr="14ae4fd4d2e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642918"/>
            <a:ext cx="609600" cy="609600"/>
          </a:xfrm>
          <a:prstGeom prst="rect">
            <a:avLst/>
          </a:prstGeom>
        </p:spPr>
      </p:pic>
      <p:pic>
        <p:nvPicPr>
          <p:cNvPr id="12" name="Картина 11" descr="14ae4fd4d2e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642918"/>
            <a:ext cx="609600" cy="609600"/>
          </a:xfrm>
          <a:prstGeom prst="rect">
            <a:avLst/>
          </a:prstGeom>
        </p:spPr>
      </p:pic>
      <p:pic>
        <p:nvPicPr>
          <p:cNvPr id="13" name="Картина 12" descr="14ae4fd4d2e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571480"/>
            <a:ext cx="609600" cy="609600"/>
          </a:xfrm>
          <a:prstGeom prst="rect">
            <a:avLst/>
          </a:prstGeom>
        </p:spPr>
      </p:pic>
      <p:pic>
        <p:nvPicPr>
          <p:cNvPr id="14" name="Картина 13" descr="14ae4fd4d2e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642918"/>
            <a:ext cx="609600" cy="609600"/>
          </a:xfrm>
          <a:prstGeom prst="rect">
            <a:avLst/>
          </a:prstGeom>
        </p:spPr>
      </p:pic>
      <p:pic>
        <p:nvPicPr>
          <p:cNvPr id="15" name="Картина 14" descr="14ae4fd4d2e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642918"/>
            <a:ext cx="609600" cy="609600"/>
          </a:xfrm>
          <a:prstGeom prst="rect">
            <a:avLst/>
          </a:prstGeom>
        </p:spPr>
      </p:pic>
      <p:pic>
        <p:nvPicPr>
          <p:cNvPr id="16" name="Картина 15" descr="14ae4fd4d2e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642918"/>
            <a:ext cx="609600" cy="609600"/>
          </a:xfrm>
          <a:prstGeom prst="rect">
            <a:avLst/>
          </a:prstGeom>
        </p:spPr>
      </p:pic>
      <p:pic>
        <p:nvPicPr>
          <p:cNvPr id="17" name="Картина 16" descr="14ae4fd4d2e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642918"/>
            <a:ext cx="609600" cy="609600"/>
          </a:xfrm>
          <a:prstGeom prst="rect">
            <a:avLst/>
          </a:prstGeom>
        </p:spPr>
      </p:pic>
      <p:pic>
        <p:nvPicPr>
          <p:cNvPr id="18" name="Картина 17" descr="717946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357290" y="0"/>
            <a:ext cx="1085865" cy="542925"/>
          </a:xfrm>
          <a:prstGeom prst="rect">
            <a:avLst/>
          </a:prstGeom>
        </p:spPr>
      </p:pic>
      <p:pic>
        <p:nvPicPr>
          <p:cNvPr id="20" name="Картина 19" descr="моливче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10770">
            <a:off x="6266637" y="4194943"/>
            <a:ext cx="1795458" cy="1795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6.66667E-6 C 0.39844 -0.00161 0.79706 -0.003 0.95643 -0.00347 " pathEditMode="relative" ptsTypes="aA">
                                      <p:cBhvr>
                                        <p:cTn id="1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batDi" pitchFamily="66" charset="0"/>
              </a:rPr>
              <a:t>Съществителни имена</a:t>
            </a:r>
            <a:endParaRPr lang="bg-BG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batDi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batDi" pitchFamily="66" charset="0"/>
                <a:ea typeface="+mj-ea"/>
                <a:cs typeface="+mj-cs"/>
              </a:rPr>
              <a:t>	</a:t>
            </a:r>
            <a:r>
              <a:rPr lang="bg-BG" sz="3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batDi" pitchFamily="66" charset="0"/>
                <a:ea typeface="+mj-ea"/>
                <a:cs typeface="+mj-cs"/>
              </a:rPr>
              <a:t>Откриват се с </a:t>
            </a:r>
            <a:r>
              <a:rPr lang="bg-BG" sz="3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batDi" pitchFamily="66" charset="0"/>
                <a:ea typeface="+mj-ea"/>
                <a:cs typeface="+mj-cs"/>
              </a:rPr>
              <a:t>въпросите</a:t>
            </a:r>
            <a:r>
              <a:rPr lang="bg-BG" sz="3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ArbatDi" pitchFamily="66" charset="0"/>
                <a:ea typeface="+mj-ea"/>
                <a:cs typeface="+mj-cs"/>
              </a:rPr>
              <a:t>:</a:t>
            </a:r>
          </a:p>
          <a:p>
            <a:pPr marL="1784350"/>
            <a:r>
              <a:rPr lang="bg-BG" sz="3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rbatDi" pitchFamily="66" charset="0"/>
                <a:ea typeface="+mj-ea"/>
                <a:cs typeface="+mj-cs"/>
              </a:rPr>
              <a:t>Какво е това?</a:t>
            </a:r>
          </a:p>
          <a:p>
            <a:pPr marL="1784350"/>
            <a:r>
              <a:rPr lang="bg-BG" sz="3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rbatDi" pitchFamily="66" charset="0"/>
                <a:ea typeface="+mj-ea"/>
                <a:cs typeface="+mj-cs"/>
              </a:rPr>
              <a:t>Какво са това?</a:t>
            </a:r>
          </a:p>
          <a:p>
            <a:pPr marL="1784350"/>
            <a:r>
              <a:rPr lang="bg-BG" sz="3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rbatDi" pitchFamily="66" charset="0"/>
                <a:ea typeface="+mj-ea"/>
                <a:cs typeface="+mj-cs"/>
              </a:rPr>
              <a:t>Кой е това?</a:t>
            </a:r>
          </a:p>
          <a:p>
            <a:pPr marL="1784350"/>
            <a:r>
              <a:rPr lang="bg-BG" sz="3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rbatDi" pitchFamily="66" charset="0"/>
                <a:ea typeface="+mj-ea"/>
                <a:cs typeface="+mj-cs"/>
              </a:rPr>
              <a:t>Кои са това?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FFB-7821-442B-80A2-7A097F2CBCE2}" type="datetime1">
              <a:rPr lang="ru-RU" smtClean="0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B0321-220A-4032-9687-D278232008A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авоъгълник 5"/>
          <p:cNvSpPr/>
          <p:nvPr/>
        </p:nvSpPr>
        <p:spPr>
          <a:xfrm rot="20978287">
            <a:off x="968670" y="3841271"/>
            <a:ext cx="92869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635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bg-BG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 rot="275967">
            <a:off x="3897629" y="3729102"/>
            <a:ext cx="92869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9525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199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bg-BG" sz="199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авоъгълник 7"/>
          <p:cNvSpPr/>
          <p:nvPr/>
        </p:nvSpPr>
        <p:spPr>
          <a:xfrm rot="1182327">
            <a:off x="6482441" y="3599482"/>
            <a:ext cx="92869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6985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1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bg-BG" sz="16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Контейнер за съдържание 12" descr="ръ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0" y="-857279"/>
            <a:ext cx="2928990" cy="2291934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28625" y="6492875"/>
            <a:ext cx="2133600" cy="365125"/>
          </a:xfrm>
        </p:spPr>
        <p:txBody>
          <a:bodyPr/>
          <a:lstStyle/>
          <a:p>
            <a:pPr>
              <a:defRPr/>
            </a:pPr>
            <a:fld id="{AA47175C-8778-4A31-9EF5-9A798771B50F}" type="datetime1">
              <a:rPr lang="ru-RU" b="1">
                <a:solidFill>
                  <a:schemeClr val="tx1"/>
                </a:solidFill>
              </a:rPr>
              <a:pPr>
                <a:defRPr/>
              </a:pPr>
              <a:t>07.06.2012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DF547-DA25-4FBF-9A4D-98045C9CB22F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2357422" y="2643182"/>
            <a:ext cx="1428760" cy="1357322"/>
          </a:xfrm>
          <a:prstGeom prst="cube">
            <a:avLst/>
          </a:prstGeom>
          <a:effectLst>
            <a:outerShdw blurRad="228600" dist="50800" dir="9780000" sx="104000" sy="104000" algn="ctr" rotWithShape="0">
              <a:schemeClr val="bg1">
                <a:lumMod val="65000"/>
              </a:scheme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Куб 7"/>
          <p:cNvSpPr/>
          <p:nvPr/>
        </p:nvSpPr>
        <p:spPr>
          <a:xfrm>
            <a:off x="4786314" y="2571744"/>
            <a:ext cx="1428760" cy="1357322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228600" dist="50800" dir="9780000" sx="104000" sy="104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Куб 8"/>
          <p:cNvSpPr/>
          <p:nvPr/>
        </p:nvSpPr>
        <p:spPr>
          <a:xfrm>
            <a:off x="1285852" y="3286124"/>
            <a:ext cx="1428760" cy="1357322"/>
          </a:xfrm>
          <a:prstGeom prst="cube">
            <a:avLst/>
          </a:prstGeom>
          <a:solidFill>
            <a:srgbClr val="FFFF00"/>
          </a:solidFill>
          <a:ln>
            <a:solidFill>
              <a:srgbClr val="C5C000"/>
            </a:solidFill>
          </a:ln>
          <a:effectLst>
            <a:outerShdw blurRad="228600" dist="50800" dir="9780000" sx="104000" sy="104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Куб 9"/>
          <p:cNvSpPr/>
          <p:nvPr/>
        </p:nvSpPr>
        <p:spPr>
          <a:xfrm>
            <a:off x="6072198" y="3143248"/>
            <a:ext cx="1428760" cy="1357322"/>
          </a:xfrm>
          <a:prstGeom prst="cube">
            <a:avLst/>
          </a:prstGeom>
          <a:solidFill>
            <a:srgbClr val="00B050"/>
          </a:solidFill>
          <a:ln>
            <a:solidFill>
              <a:srgbClr val="1C7218"/>
            </a:solidFill>
          </a:ln>
          <a:effectLst>
            <a:outerShdw blurRad="228600" dist="50800" dir="9780000" sx="104000" sy="104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Куб 10"/>
          <p:cNvSpPr/>
          <p:nvPr/>
        </p:nvSpPr>
        <p:spPr>
          <a:xfrm>
            <a:off x="3428992" y="3214686"/>
            <a:ext cx="1428760" cy="1357322"/>
          </a:xfrm>
          <a:prstGeom prst="cube">
            <a:avLst/>
          </a:prstGeom>
          <a:solidFill>
            <a:srgbClr val="E048B5"/>
          </a:solidFill>
          <a:ln>
            <a:solidFill>
              <a:srgbClr val="9B1194"/>
            </a:solidFill>
          </a:ln>
          <a:effectLst>
            <a:outerShdw blurRad="228600" dist="50800" dir="9780000" sx="104000" sy="104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9.24855E-7 C -0.09514 0.0148 -0.19028 0.03006 -0.23993 0.03815 C -0.28958 0.04624 -0.29392 0.04717 -0.29774 0.04832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Контейнер за съдържание 12" descr="ръ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10" y="-428652"/>
            <a:ext cx="2928990" cy="2291934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28625" y="6492875"/>
            <a:ext cx="2133600" cy="365125"/>
          </a:xfrm>
        </p:spPr>
        <p:txBody>
          <a:bodyPr/>
          <a:lstStyle/>
          <a:p>
            <a:pPr>
              <a:defRPr/>
            </a:pPr>
            <a:fld id="{AA47175C-8778-4A31-9EF5-9A798771B50F}" type="datetime1">
              <a:rPr lang="ru-RU" b="1">
                <a:solidFill>
                  <a:schemeClr val="tx1"/>
                </a:solidFill>
              </a:rPr>
              <a:pPr>
                <a:defRPr/>
              </a:pPr>
              <a:t>07.06.2012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DF547-DA25-4FBF-9A4D-98045C9CB22F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2357422" y="2643182"/>
            <a:ext cx="1428760" cy="1357322"/>
          </a:xfrm>
          <a:prstGeom prst="cube">
            <a:avLst/>
          </a:prstGeom>
          <a:effectLst>
            <a:outerShdw blurRad="228600" dist="50800" dir="9780000" sx="104000" sy="104000" algn="ctr" rotWithShape="0">
              <a:schemeClr val="bg1">
                <a:lumMod val="65000"/>
              </a:scheme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Куб 7"/>
          <p:cNvSpPr/>
          <p:nvPr/>
        </p:nvSpPr>
        <p:spPr>
          <a:xfrm>
            <a:off x="4786314" y="2571744"/>
            <a:ext cx="1428760" cy="1357322"/>
          </a:xfrm>
          <a:prstGeom prst="cub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228600" dist="50800" dir="9780000" sx="104000" sy="104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Куб 8"/>
          <p:cNvSpPr/>
          <p:nvPr/>
        </p:nvSpPr>
        <p:spPr>
          <a:xfrm>
            <a:off x="1285852" y="3286124"/>
            <a:ext cx="1428760" cy="1357322"/>
          </a:xfrm>
          <a:prstGeom prst="cube">
            <a:avLst/>
          </a:prstGeom>
          <a:solidFill>
            <a:srgbClr val="FFFF00"/>
          </a:solidFill>
          <a:ln>
            <a:solidFill>
              <a:srgbClr val="C5C000"/>
            </a:solidFill>
          </a:ln>
          <a:effectLst>
            <a:outerShdw blurRad="228600" dist="50800" dir="9780000" sx="104000" sy="104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Куб 9"/>
          <p:cNvSpPr/>
          <p:nvPr/>
        </p:nvSpPr>
        <p:spPr>
          <a:xfrm>
            <a:off x="6072198" y="3143248"/>
            <a:ext cx="1428760" cy="1357322"/>
          </a:xfrm>
          <a:prstGeom prst="cube">
            <a:avLst/>
          </a:prstGeom>
          <a:solidFill>
            <a:srgbClr val="00B050"/>
          </a:solidFill>
          <a:ln>
            <a:solidFill>
              <a:srgbClr val="1C7218"/>
            </a:solidFill>
          </a:ln>
          <a:effectLst>
            <a:outerShdw blurRad="228600" dist="50800" dir="9780000" sx="104000" sy="104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Куб 10"/>
          <p:cNvSpPr/>
          <p:nvPr/>
        </p:nvSpPr>
        <p:spPr>
          <a:xfrm>
            <a:off x="3428992" y="3214686"/>
            <a:ext cx="1428760" cy="1357322"/>
          </a:xfrm>
          <a:prstGeom prst="cube">
            <a:avLst/>
          </a:prstGeom>
          <a:solidFill>
            <a:srgbClr val="E048B5"/>
          </a:solidFill>
          <a:ln>
            <a:solidFill>
              <a:srgbClr val="9B1194"/>
            </a:solidFill>
          </a:ln>
          <a:effectLst>
            <a:outerShdw blurRad="228600" dist="50800" dir="9780000" sx="104000" sy="104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428992" y="1357298"/>
          <a:ext cx="442915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ВЪПРОС</a:t>
                      </a:r>
                      <a:endParaRPr lang="bg-BG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ДУМА</a:t>
                      </a:r>
                      <a:endParaRPr lang="bg-BG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Текстово поле 11"/>
          <p:cNvSpPr txBox="1"/>
          <p:nvPr/>
        </p:nvSpPr>
        <p:spPr>
          <a:xfrm>
            <a:off x="3500430" y="200024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Как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ъв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?</a:t>
            </a:r>
            <a:endParaRPr lang="bg-BG" sz="4000" dirty="0">
              <a:latin typeface="+mn-lt"/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5786446" y="200024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ЖЪЛТ</a:t>
            </a:r>
            <a:endParaRPr lang="bg-BG" sz="4000" dirty="0">
              <a:latin typeface="+mn-lt"/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0" y="214290"/>
            <a:ext cx="600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latin typeface="+mn-lt"/>
              </a:rPr>
              <a:t>Кой </a:t>
            </a:r>
            <a:r>
              <a:rPr lang="bg-BG" b="1" dirty="0" smtClean="0">
                <a:latin typeface="+mn-lt"/>
              </a:rPr>
              <a:t>въпрос</a:t>
            </a:r>
            <a:r>
              <a:rPr lang="bg-BG" dirty="0" smtClean="0">
                <a:latin typeface="+mn-lt"/>
              </a:rPr>
              <a:t> и коя </a:t>
            </a:r>
            <a:r>
              <a:rPr lang="bg-BG" b="1" dirty="0" smtClean="0">
                <a:latin typeface="+mn-lt"/>
              </a:rPr>
              <a:t>дума</a:t>
            </a:r>
            <a:r>
              <a:rPr lang="bg-BG" dirty="0" smtClean="0">
                <a:latin typeface="+mn-lt"/>
              </a:rPr>
              <a:t> помогнаха да се избере предметът?</a:t>
            </a:r>
            <a:endParaRPr lang="bg-BG" dirty="0">
              <a:latin typeface="+mn-lt"/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0" y="571480"/>
            <a:ext cx="461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latin typeface="+mn-lt"/>
              </a:rPr>
              <a:t>Какво </a:t>
            </a:r>
            <a:r>
              <a:rPr lang="bg-BG" b="1" dirty="0" smtClean="0">
                <a:latin typeface="+mn-lt"/>
              </a:rPr>
              <a:t>означава</a:t>
            </a:r>
            <a:r>
              <a:rPr lang="bg-BG" dirty="0" smtClean="0">
                <a:latin typeface="+mn-lt"/>
              </a:rPr>
              <a:t>  </a:t>
            </a:r>
            <a:r>
              <a:rPr lang="bg-BG" b="1" dirty="0" smtClean="0">
                <a:latin typeface="+mn-lt"/>
              </a:rPr>
              <a:t>като смисъл </a:t>
            </a:r>
            <a:r>
              <a:rPr lang="bg-BG" dirty="0" smtClean="0">
                <a:latin typeface="+mn-lt"/>
              </a:rPr>
              <a:t>думата </a:t>
            </a:r>
            <a:r>
              <a:rPr lang="bg-BG" dirty="0" smtClean="0">
                <a:latin typeface="Calibri"/>
              </a:rPr>
              <a:t>„</a:t>
            </a:r>
            <a:r>
              <a:rPr lang="bg-BG" dirty="0" smtClean="0">
                <a:latin typeface="+mn-lt"/>
              </a:rPr>
              <a:t>жълт”?</a:t>
            </a:r>
            <a:endParaRPr lang="bg-BG" dirty="0">
              <a:latin typeface="+mn-lt"/>
            </a:endParaRPr>
          </a:p>
        </p:txBody>
      </p:sp>
      <p:sp>
        <p:nvSpPr>
          <p:cNvPr id="18" name="Правоъгълник 17"/>
          <p:cNvSpPr/>
          <p:nvPr/>
        </p:nvSpPr>
        <p:spPr>
          <a:xfrm>
            <a:off x="0" y="928670"/>
            <a:ext cx="685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+mn-lt"/>
              </a:rPr>
              <a:t>Какво </a:t>
            </a:r>
            <a:r>
              <a:rPr lang="bg-BG" b="1" dirty="0" smtClean="0">
                <a:latin typeface="+mn-lt"/>
              </a:rPr>
              <a:t>назовава</a:t>
            </a:r>
            <a:r>
              <a:rPr lang="bg-BG" dirty="0" smtClean="0">
                <a:latin typeface="+mn-lt"/>
              </a:rPr>
              <a:t> думата </a:t>
            </a:r>
            <a:r>
              <a:rPr lang="bg-BG" dirty="0" smtClean="0">
                <a:latin typeface="Calibri"/>
              </a:rPr>
              <a:t>„</a:t>
            </a:r>
            <a:r>
              <a:rPr lang="bg-BG" dirty="0" smtClean="0">
                <a:latin typeface="+mn-lt"/>
              </a:rPr>
              <a:t>жълт” – предмет, признак или действие?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2.22222E-6 C 0.07968 -0.13172 0.15954 -0.26389 0.19166 -0.31482 " pathEditMode="relative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28625" y="6492875"/>
            <a:ext cx="2133600" cy="365125"/>
          </a:xfrm>
        </p:spPr>
        <p:txBody>
          <a:bodyPr/>
          <a:lstStyle/>
          <a:p>
            <a:pPr>
              <a:defRPr/>
            </a:pPr>
            <a:fld id="{AA47175C-8778-4A31-9EF5-9A798771B50F}" type="datetime1">
              <a:rPr lang="ru-RU" b="1">
                <a:solidFill>
                  <a:schemeClr val="tx1"/>
                </a:solidFill>
              </a:rPr>
              <a:pPr>
                <a:defRPr/>
              </a:pPr>
              <a:t>07.06.2012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DF547-DA25-4FBF-9A4D-98045C9CB22F}" type="slidenum">
              <a:rPr lang="ru-RU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428992" y="1357298"/>
          <a:ext cx="442915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4000" dirty="0" smtClean="0">
                          <a:effectLst/>
                        </a:rPr>
                        <a:t>ВЪПРОС</a:t>
                      </a:r>
                      <a:endParaRPr lang="bg-BG" sz="4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4000" dirty="0" smtClean="0">
                          <a:effectLst/>
                        </a:rPr>
                        <a:t>ДУМА</a:t>
                      </a:r>
                      <a:endParaRPr lang="bg-BG" sz="400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4000" b="1" spc="50" dirty="0" smtClean="0">
                          <a:ln w="11430"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endParaRPr lang="bg-BG" sz="4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Текстово поле 11"/>
          <p:cNvSpPr txBox="1"/>
          <p:nvPr/>
        </p:nvSpPr>
        <p:spPr>
          <a:xfrm>
            <a:off x="3500430" y="2000240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Как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ъв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?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</a:t>
            </a:r>
            <a:endParaRPr lang="bg-BG" sz="4000" dirty="0">
              <a:latin typeface="+mn-lt"/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5786446" y="200024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ЖЪЛТ</a:t>
            </a:r>
            <a:endParaRPr lang="bg-BG" sz="4000" dirty="0">
              <a:latin typeface="+mn-lt"/>
            </a:endParaRPr>
          </a:p>
        </p:txBody>
      </p:sp>
      <p:pic>
        <p:nvPicPr>
          <p:cNvPr id="24" name="Картина 23" descr="пеп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1997" y="5500702"/>
            <a:ext cx="2928958" cy="2764871"/>
          </a:xfrm>
          <a:prstGeom prst="rect">
            <a:avLst/>
          </a:prstGeom>
        </p:spPr>
      </p:pic>
      <p:sp>
        <p:nvSpPr>
          <p:cNvPr id="25" name="Правоъгълник 24"/>
          <p:cNvSpPr/>
          <p:nvPr/>
        </p:nvSpPr>
        <p:spPr>
          <a:xfrm>
            <a:off x="3500430" y="2714620"/>
            <a:ext cx="1760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Как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ва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?</a:t>
            </a:r>
            <a:endParaRPr lang="bg-BG" sz="40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" name="Правоъгълник 25"/>
          <p:cNvSpPr/>
          <p:nvPr/>
        </p:nvSpPr>
        <p:spPr>
          <a:xfrm>
            <a:off x="5786446" y="2786058"/>
            <a:ext cx="1961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b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ЖЪЛТ</a:t>
            </a:r>
            <a:r>
              <a:rPr lang="bg-BG" sz="3600" b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А</a:t>
            </a:r>
            <a:endParaRPr lang="bg-BG" sz="3600" dirty="0">
              <a:solidFill>
                <a:srgbClr val="FF0000"/>
              </a:solidFill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0" y="214290"/>
            <a:ext cx="587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latin typeface="+mn-lt"/>
              </a:rPr>
              <a:t>Използвайте признака </a:t>
            </a:r>
            <a:r>
              <a:rPr lang="bg-BG" b="1" dirty="0" smtClean="0">
                <a:latin typeface="+mn-lt"/>
              </a:rPr>
              <a:t>жълт</a:t>
            </a:r>
            <a:r>
              <a:rPr lang="bg-BG" dirty="0" smtClean="0">
                <a:latin typeface="+mn-lt"/>
              </a:rPr>
              <a:t> за предмета, който виждате</a:t>
            </a:r>
            <a:r>
              <a:rPr lang="en-US" dirty="0" smtClean="0">
                <a:latin typeface="+mn-lt"/>
              </a:rPr>
              <a:t>.</a:t>
            </a:r>
            <a:endParaRPr lang="bg-BG" dirty="0">
              <a:latin typeface="+mn-lt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0" y="571481"/>
            <a:ext cx="690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/>
              <a:t>Какъв въпрос </a:t>
            </a:r>
            <a:r>
              <a:rPr lang="bg-BG" sz="1600" dirty="0" smtClean="0"/>
              <a:t>трябва да поставим </a:t>
            </a:r>
            <a:r>
              <a:rPr lang="bg-BG" sz="1600" b="1" dirty="0" smtClean="0"/>
              <a:t>към признака </a:t>
            </a:r>
            <a:r>
              <a:rPr lang="bg-BG" sz="1600" dirty="0" smtClean="0"/>
              <a:t>на този предмет? </a:t>
            </a: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0" y="928670"/>
            <a:ext cx="690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Как ще </a:t>
            </a:r>
            <a:r>
              <a:rPr lang="bg-BG" sz="1600" b="1" dirty="0" smtClean="0"/>
              <a:t>отговорим</a:t>
            </a:r>
            <a:r>
              <a:rPr lang="bg-BG" sz="1600" dirty="0" smtClean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0638E-6 C 0.04619 -0.02196 0.09219 -0.04369 0.13125 -0.06357 C 0.17014 -0.08344 0.19601 -0.09593 0.23438 -0.11904 C 0.27275 -0.14193 0.33438 -0.16874 0.36303 -0.20203 C 0.39167 -0.23532 0.39428 -0.27993 0.40521 -0.3183 C 0.41632 -0.35645 0.42084 -0.39204 0.42865 -0.4318 C 0.43664 -0.47156 0.44827 -0.5349 0.45226 -0.5564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28625" y="6492875"/>
            <a:ext cx="2133600" cy="365125"/>
          </a:xfrm>
        </p:spPr>
        <p:txBody>
          <a:bodyPr/>
          <a:lstStyle/>
          <a:p>
            <a:pPr>
              <a:defRPr/>
            </a:pPr>
            <a:fld id="{AA47175C-8778-4A31-9EF5-9A798771B50F}" type="datetime1">
              <a:rPr lang="ru-RU" b="1">
                <a:solidFill>
                  <a:schemeClr val="tx1"/>
                </a:solidFill>
              </a:rPr>
              <a:pPr>
                <a:defRPr/>
              </a:pPr>
              <a:t>07.06.2012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DF547-DA25-4FBF-9A4D-98045C9CB22F}" type="slidenum">
              <a:rPr lang="ru-RU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428992" y="1357298"/>
          <a:ext cx="442915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4000" dirty="0" smtClean="0">
                          <a:effectLst/>
                        </a:rPr>
                        <a:t>ВЪПРОС</a:t>
                      </a:r>
                      <a:endParaRPr lang="bg-BG" sz="4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4000" dirty="0" smtClean="0">
                          <a:effectLst/>
                        </a:rPr>
                        <a:t>ДУМА</a:t>
                      </a:r>
                      <a:endParaRPr lang="bg-BG" sz="400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 sz="4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400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 sz="4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4000" b="1" spc="50" dirty="0" smtClean="0">
                          <a:ln w="11430"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bg-BG" sz="4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 sz="4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40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Текстово поле 11"/>
          <p:cNvSpPr txBox="1"/>
          <p:nvPr/>
        </p:nvSpPr>
        <p:spPr>
          <a:xfrm>
            <a:off x="3500430" y="2000240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Как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ъв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?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</a:t>
            </a:r>
            <a:endParaRPr lang="bg-BG" sz="4000" dirty="0">
              <a:latin typeface="+mn-lt"/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5786446" y="200024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ЖЪЛТ</a:t>
            </a:r>
            <a:endParaRPr lang="bg-BG" sz="4000" dirty="0">
              <a:latin typeface="+mn-lt"/>
            </a:endParaRPr>
          </a:p>
        </p:txBody>
      </p:sp>
      <p:sp>
        <p:nvSpPr>
          <p:cNvPr id="25" name="Правоъгълник 24"/>
          <p:cNvSpPr/>
          <p:nvPr/>
        </p:nvSpPr>
        <p:spPr>
          <a:xfrm>
            <a:off x="3500430" y="2714620"/>
            <a:ext cx="1760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Как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ва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?</a:t>
            </a:r>
            <a:endParaRPr lang="bg-BG" sz="40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" name="Правоъгълник 25"/>
          <p:cNvSpPr/>
          <p:nvPr/>
        </p:nvSpPr>
        <p:spPr>
          <a:xfrm>
            <a:off x="5786446" y="2786058"/>
            <a:ext cx="1961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b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ЖЪЛТ</a:t>
            </a:r>
            <a:r>
              <a:rPr lang="bg-BG" sz="3600" b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А</a:t>
            </a:r>
            <a:endParaRPr lang="bg-BG" sz="3600" dirty="0">
              <a:solidFill>
                <a:srgbClr val="FF0000"/>
              </a:solidFill>
            </a:endParaRPr>
          </a:p>
        </p:txBody>
      </p:sp>
      <p:pic>
        <p:nvPicPr>
          <p:cNvPr id="10" name="Картина 9" descr="694e024db1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3428992" cy="2337868"/>
          </a:xfrm>
          <a:prstGeom prst="rect">
            <a:avLst/>
          </a:prstGeom>
        </p:spPr>
      </p:pic>
      <p:sp>
        <p:nvSpPr>
          <p:cNvPr id="11" name="Правоъгълник 10"/>
          <p:cNvSpPr/>
          <p:nvPr/>
        </p:nvSpPr>
        <p:spPr>
          <a:xfrm>
            <a:off x="3500430" y="3429000"/>
            <a:ext cx="1783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Как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во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?</a:t>
            </a:r>
            <a:endParaRPr lang="bg-BG" sz="40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5786446" y="3500438"/>
            <a:ext cx="2004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ЖЪЛТ</a:t>
            </a:r>
            <a:r>
              <a:rPr lang="bg-BG" sz="36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</a:t>
            </a:r>
            <a:endParaRPr lang="bg-BG" sz="3600" dirty="0">
              <a:solidFill>
                <a:srgbClr val="FF0000"/>
              </a:solidFill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0" y="214290"/>
            <a:ext cx="151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latin typeface="+mn-lt"/>
              </a:rPr>
              <a:t>Какво е това?</a:t>
            </a:r>
            <a:endParaRPr lang="bg-BG" dirty="0">
              <a:latin typeface="+mn-lt"/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0" y="571481"/>
            <a:ext cx="690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/>
              <a:t>Какъв въпрос </a:t>
            </a:r>
            <a:r>
              <a:rPr lang="bg-BG" sz="1600" dirty="0" smtClean="0"/>
              <a:t>ще зададем </a:t>
            </a:r>
            <a:r>
              <a:rPr lang="bg-BG" sz="1600" b="1" dirty="0" smtClean="0"/>
              <a:t>към признака </a:t>
            </a:r>
            <a:r>
              <a:rPr lang="bg-BG" sz="1600" dirty="0" smtClean="0"/>
              <a:t>на този предмет? </a:t>
            </a:r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0" y="928670"/>
            <a:ext cx="690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Как ще </a:t>
            </a:r>
            <a:r>
              <a:rPr lang="bg-BG" sz="1600" b="1" dirty="0" smtClean="0"/>
              <a:t>отговорим</a:t>
            </a:r>
            <a:r>
              <a:rPr lang="bg-BG" sz="1600" dirty="0" smtClean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Картина 21" descr="tsipa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785926"/>
            <a:ext cx="2159492" cy="2286521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28625" y="6492875"/>
            <a:ext cx="2133600" cy="365125"/>
          </a:xfrm>
        </p:spPr>
        <p:txBody>
          <a:bodyPr/>
          <a:lstStyle/>
          <a:p>
            <a:pPr>
              <a:defRPr/>
            </a:pPr>
            <a:fld id="{AA47175C-8778-4A31-9EF5-9A798771B50F}" type="datetime1">
              <a:rPr lang="ru-RU" b="1">
                <a:solidFill>
                  <a:schemeClr val="tx1"/>
                </a:solidFill>
              </a:rPr>
              <a:pPr>
                <a:defRPr/>
              </a:pPr>
              <a:t>07.06.2012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DF547-DA25-4FBF-9A4D-98045C9CB22F}" type="slidenum">
              <a:rPr lang="ru-RU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428992" y="1357298"/>
          <a:ext cx="442915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ВЪПРОС</a:t>
                      </a:r>
                      <a:endParaRPr lang="bg-BG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ДУМА</a:t>
                      </a:r>
                      <a:endParaRPr lang="bg-BG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4000" b="1" spc="50" dirty="0" smtClean="0">
                          <a:ln w="11430"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endParaRPr lang="bg-BG" sz="4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4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4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Текстово поле 11"/>
          <p:cNvSpPr txBox="1"/>
          <p:nvPr/>
        </p:nvSpPr>
        <p:spPr>
          <a:xfrm>
            <a:off x="3500430" y="2000240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Как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ъв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?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</a:t>
            </a:r>
            <a:endParaRPr lang="bg-BG" sz="4000" dirty="0">
              <a:latin typeface="+mn-lt"/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5786446" y="200024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ЖЪЛТ</a:t>
            </a:r>
            <a:endParaRPr lang="bg-BG" sz="4000" dirty="0">
              <a:latin typeface="+mn-lt"/>
            </a:endParaRPr>
          </a:p>
        </p:txBody>
      </p:sp>
      <p:sp>
        <p:nvSpPr>
          <p:cNvPr id="25" name="Правоъгълник 24"/>
          <p:cNvSpPr/>
          <p:nvPr/>
        </p:nvSpPr>
        <p:spPr>
          <a:xfrm>
            <a:off x="3500430" y="2714620"/>
            <a:ext cx="1760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Как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ва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?</a:t>
            </a:r>
            <a:endParaRPr lang="bg-BG" sz="40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" name="Правоъгълник 25"/>
          <p:cNvSpPr/>
          <p:nvPr/>
        </p:nvSpPr>
        <p:spPr>
          <a:xfrm>
            <a:off x="5786446" y="2786058"/>
            <a:ext cx="1961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b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ЖЪЛТ</a:t>
            </a:r>
            <a:r>
              <a:rPr lang="bg-BG" sz="3600" b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А</a:t>
            </a:r>
            <a:endParaRPr lang="bg-BG" sz="3600" dirty="0">
              <a:solidFill>
                <a:srgbClr val="FF0000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3500430" y="3429000"/>
            <a:ext cx="1783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Как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во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?</a:t>
            </a:r>
            <a:endParaRPr lang="bg-BG" sz="40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5786446" y="3500438"/>
            <a:ext cx="2004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ЖЪЛТ</a:t>
            </a:r>
            <a:r>
              <a:rPr lang="bg-BG" sz="36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</a:t>
            </a:r>
            <a:endParaRPr lang="bg-BG" sz="3600" dirty="0">
              <a:solidFill>
                <a:srgbClr val="FF0000"/>
              </a:solidFill>
            </a:endParaRPr>
          </a:p>
        </p:txBody>
      </p:sp>
      <p:pic>
        <p:nvPicPr>
          <p:cNvPr id="20" name="Картина 19" descr="tsipa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-1966899"/>
            <a:ext cx="1857626" cy="1966899"/>
          </a:xfrm>
          <a:prstGeom prst="rect">
            <a:avLst/>
          </a:prstGeom>
        </p:spPr>
      </p:pic>
      <p:pic>
        <p:nvPicPr>
          <p:cNvPr id="21" name="Картина 20" descr="tsipa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71800" y="2000240"/>
            <a:ext cx="2159492" cy="2286521"/>
          </a:xfrm>
          <a:prstGeom prst="rect">
            <a:avLst/>
          </a:prstGeom>
        </p:spPr>
      </p:pic>
      <p:sp>
        <p:nvSpPr>
          <p:cNvPr id="23" name="Правоъгълник 22"/>
          <p:cNvSpPr/>
          <p:nvPr/>
        </p:nvSpPr>
        <p:spPr>
          <a:xfrm>
            <a:off x="3500430" y="4143380"/>
            <a:ext cx="1783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Как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ви</a:t>
            </a:r>
            <a:r>
              <a:rPr lang="bg-BG" sz="40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+mn-lt"/>
              </a:rPr>
              <a:t>?</a:t>
            </a:r>
            <a:endParaRPr lang="bg-BG" sz="40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24" name="Правоъгълник 23"/>
          <p:cNvSpPr/>
          <p:nvPr/>
        </p:nvSpPr>
        <p:spPr>
          <a:xfrm>
            <a:off x="5786446" y="4214818"/>
            <a:ext cx="1989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ЖЪЛТ</a:t>
            </a:r>
            <a:r>
              <a:rPr lang="bg-BG" sz="3600" b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И</a:t>
            </a:r>
            <a:endParaRPr lang="bg-BG" sz="3600" dirty="0">
              <a:solidFill>
                <a:srgbClr val="FF0000"/>
              </a:solidFill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0" y="214290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latin typeface="+mn-lt"/>
              </a:rPr>
              <a:t>Какво са това?</a:t>
            </a:r>
            <a:endParaRPr lang="bg-BG" dirty="0">
              <a:latin typeface="+mn-lt"/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0" y="571481"/>
            <a:ext cx="690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Задайте</a:t>
            </a:r>
            <a:r>
              <a:rPr lang="bg-BG" sz="1600" b="1" dirty="0" smtClean="0"/>
              <a:t> въпрос!</a:t>
            </a:r>
            <a:endParaRPr lang="bg-BG" sz="1600" dirty="0" smtClean="0"/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0" y="928670"/>
            <a:ext cx="690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/>
              <a:t>Отговорете!</a:t>
            </a:r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3428992" y="5214950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Какво назовават </a:t>
            </a:r>
            <a:r>
              <a:rPr lang="bg-BG" sz="1600" b="1" dirty="0" smtClean="0"/>
              <a:t>думите във втората графа</a:t>
            </a:r>
            <a:r>
              <a:rPr lang="bg-BG" sz="1600" dirty="0" smtClean="0"/>
              <a:t>?</a:t>
            </a:r>
          </a:p>
        </p:txBody>
      </p:sp>
      <p:sp>
        <p:nvSpPr>
          <p:cNvPr id="27" name="Закръглен правоъгълник 26"/>
          <p:cNvSpPr/>
          <p:nvPr/>
        </p:nvSpPr>
        <p:spPr>
          <a:xfrm>
            <a:off x="5715008" y="2071678"/>
            <a:ext cx="2071702" cy="2786082"/>
          </a:xfrm>
          <a:prstGeom prst="roundRect">
            <a:avLst/>
          </a:prstGeom>
          <a:noFill/>
          <a:ln w="47625" cap="rnd">
            <a:solidFill>
              <a:srgbClr val="00B050"/>
            </a:solidFill>
            <a:beve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0.25486 C 0.00486 0.35301 -0.06614 0.45116 -0.09653 0.50255 C -0.12691 0.55348 -0.10399 0.54653 -0.10677 0.56181 C -0.10955 0.57709 -0.11163 0.58565 -0.11371 0.5939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18287 C 0.13836 0.18195 0.25503 0.18125 0.30451 0.178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19885 C -0.04184 0.23125 -0.06788 0.26389 -0.10018 0.28473 C -0.13247 0.30556 -0.18299 0.31366 -0.20972 0.32361 C -0.23663 0.33357 -0.24861 0.33912 -0.26042 0.34514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7" grpId="0"/>
      <p:bldP spid="18" grpId="0"/>
      <p:bldP spid="19" grpId="0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rgbClr val="E04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98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758801" y="249236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676251" y="218439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142976" y="235743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071539" y="257174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071539" y="207168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2914" y="235743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45341" y="2278053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2791" y="1970078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29516" y="214311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58079" y="235742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58079" y="1857366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29454" y="214311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769174" y="2131386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785843" y="2290930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6121599" y="2131386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214942" y="107154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86644" y="785794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4000496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3142551" y="2142427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409728" y="190914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1853844" y="2068167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авоъгълник 135"/>
          <p:cNvSpPr/>
          <p:nvPr/>
        </p:nvSpPr>
        <p:spPr>
          <a:xfrm>
            <a:off x="940933" y="2220194"/>
            <a:ext cx="82686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6000" b="1" spc="50" dirty="0" smtClean="0">
                <a:ln w="11430"/>
                <a:solidFill>
                  <a:srgbClr val="00B050"/>
                </a:solidFill>
                <a:latin typeface="Odessa Script Cyr" pitchFamily="34" charset="0"/>
              </a:rPr>
              <a:t>Прилага</a:t>
            </a:r>
            <a:r>
              <a:rPr lang="bg-BG" sz="6000" b="1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телни имена</a:t>
            </a:r>
            <a:endParaRPr lang="bg-BG" sz="6000" b="1" cap="none" spc="50" dirty="0">
              <a:ln w="11430"/>
              <a:solidFill>
                <a:srgbClr val="265A9A"/>
              </a:solidFill>
              <a:latin typeface="Odessa Script Cyr" pitchFamily="34" charset="0"/>
            </a:endParaRPr>
          </a:p>
        </p:txBody>
      </p:sp>
      <p:cxnSp>
        <p:nvCxnSpPr>
          <p:cNvPr id="139" name="Право съединение 138"/>
          <p:cNvCxnSpPr/>
          <p:nvPr/>
        </p:nvCxnSpPr>
        <p:spPr>
          <a:xfrm rot="5400000">
            <a:off x="-964048" y="4321585"/>
            <a:ext cx="3786214" cy="794"/>
          </a:xfrm>
          <a:prstGeom prst="line">
            <a:avLst/>
          </a:prstGeom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rgbClr val="FF0000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авоъгълник 133"/>
          <p:cNvSpPr/>
          <p:nvPr/>
        </p:nvSpPr>
        <p:spPr>
          <a:xfrm>
            <a:off x="965171" y="3453565"/>
            <a:ext cx="814393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/>
            </a:sp3d>
          </a:bodyPr>
          <a:lstStyle/>
          <a:p>
            <a:r>
              <a:rPr lang="bg-BG" sz="3600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Прилагателните имена се наричат така, защото се </a:t>
            </a:r>
            <a:r>
              <a:rPr lang="bg-BG" sz="3600" spc="50" dirty="0" smtClean="0">
                <a:ln w="11430"/>
                <a:solidFill>
                  <a:srgbClr val="00B050"/>
                </a:solidFill>
                <a:latin typeface="Odessa Script Cyr" pitchFamily="34" charset="0"/>
              </a:rPr>
              <a:t>прилагат</a:t>
            </a:r>
            <a:r>
              <a:rPr lang="bg-BG" sz="3600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 (прибавят) </a:t>
            </a:r>
            <a:r>
              <a:rPr lang="bg-BG" sz="3600" spc="50" dirty="0" smtClean="0">
                <a:ln w="11430"/>
                <a:solidFill>
                  <a:srgbClr val="00B050"/>
                </a:solidFill>
                <a:latin typeface="Odessa Script Cyr" pitchFamily="34" charset="0"/>
              </a:rPr>
              <a:t>към</a:t>
            </a:r>
            <a:r>
              <a:rPr lang="en-US" sz="3600" spc="50" dirty="0" smtClean="0">
                <a:ln w="11430"/>
                <a:solidFill>
                  <a:srgbClr val="00B050"/>
                </a:solidFill>
                <a:latin typeface="Odessa Script Cyr" pitchFamily="34" charset="0"/>
              </a:rPr>
              <a:t> </a:t>
            </a:r>
            <a:r>
              <a:rPr lang="bg-BG" sz="3600" spc="50" dirty="0" smtClean="0">
                <a:ln w="11430"/>
                <a:solidFill>
                  <a:srgbClr val="00B050"/>
                </a:solidFill>
                <a:latin typeface="Odessa Script Cyr" pitchFamily="34" charset="0"/>
              </a:rPr>
              <a:t>съществителните имена</a:t>
            </a:r>
            <a:r>
              <a:rPr lang="bg-BG" sz="3600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 </a:t>
            </a:r>
          </a:p>
          <a:p>
            <a:r>
              <a:rPr lang="bg-BG" sz="3600" spc="50" dirty="0" smtClean="0">
                <a:ln w="11430"/>
                <a:solidFill>
                  <a:srgbClr val="265A9A"/>
                </a:solidFill>
                <a:latin typeface="Odessa Script Cyr" pitchFamily="34" charset="0"/>
              </a:rPr>
              <a:t>и ги поясняват.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2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21" grpId="0" animBg="1" autoUpdateAnimBg="0"/>
      <p:bldP spid="30" grpId="0" animBg="1" autoUpdateAnimBg="0"/>
      <p:bldP spid="84" grpId="0" animBg="1" autoUpdateAnimBg="0"/>
      <p:bldP spid="123" grpId="0" animBg="1" autoUpdateAnimBg="0"/>
      <p:bldP spid="124" grpId="0" animBg="1" autoUpdateAnimBg="0"/>
      <p:bldP spid="125" grpId="0" animBg="1" autoUpdateAnimBg="0"/>
      <p:bldP spid="126" grpId="0" animBg="1" autoUpdateAnimBg="0"/>
      <p:bldP spid="127" grpId="0" animBg="1" autoUpdateAnimBg="0"/>
      <p:bldP spid="128" grpId="0" animBg="1" autoUpdateAnimBg="0"/>
      <p:bldP spid="129" grpId="0" animBg="1" autoUpdateAnimBg="0"/>
      <p:bldP spid="130" grpId="0" animBg="1" autoUpdateAnimBg="0"/>
      <p:bldP spid="131" grpId="0" animBg="1" autoUpdateAnimBg="0"/>
      <p:bldP spid="132" grpId="0" animBg="1" autoUpdateAnimBg="0"/>
      <p:bldP spid="133" grpId="0" animBg="1" autoUpdateAnimBg="0"/>
      <p:bldP spid="1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695a6e1cebd1595264bf2f06d753a5921d6d3c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1|2.6|3.8|3.2|9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442</Words>
  <Application>Microsoft Office PowerPoint</Application>
  <PresentationFormat>On-screen Show (4:3)</PresentationFormat>
  <Paragraphs>173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Times New Roman</vt:lpstr>
      <vt:lpstr>Calibri</vt:lpstr>
      <vt:lpstr>Odessa Script Cyr</vt:lpstr>
      <vt:lpstr>Wingdings</vt:lpstr>
      <vt:lpstr>ArbatDi</vt:lpstr>
      <vt:lpstr>Cambria</vt:lpstr>
      <vt:lpstr>Тема Office</vt:lpstr>
      <vt:lpstr>PowerPoint Presentation</vt:lpstr>
      <vt:lpstr>Съществителни имена</vt:lpstr>
      <vt:lpstr>Съществителни имена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Прилагателно име</dc:title>
  <dc:subject>презентация</dc:subject>
  <dc:creator>Павлина Първанова</dc:creator>
  <cp:keywords>БЕЛ, помагало ІІ клас, „Булвест – 2000”</cp:keywords>
  <dc:description>Презентация към помагало с методически разработки на уроци за ІІ клас по учебника на изд. „Булвест – 2000”</dc:description>
  <cp:lastModifiedBy>mauglybg</cp:lastModifiedBy>
  <cp:revision>183</cp:revision>
  <cp:lastPrinted>2012-01-18T08:04:27Z</cp:lastPrinted>
  <dcterms:created xsi:type="dcterms:W3CDTF">2009-07-31T11:50:34Z</dcterms:created>
  <dcterms:modified xsi:type="dcterms:W3CDTF">2012-06-07T10:04:31Z</dcterms:modified>
  <cp:category>български език </cp:category>
</cp:coreProperties>
</file>